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833" r:id="rId10"/>
    <p:sldId id="2835" r:id="rId11"/>
    <p:sldId id="2836" r:id="rId12"/>
    <p:sldId id="2837" r:id="rId13"/>
    <p:sldId id="2838" r:id="rId14"/>
    <p:sldId id="2839" r:id="rId15"/>
    <p:sldId id="2840" r:id="rId16"/>
    <p:sldId id="2841" r:id="rId17"/>
    <p:sldId id="2842" r:id="rId18"/>
    <p:sldId id="2843" r:id="rId19"/>
    <p:sldId id="2844" r:id="rId20"/>
    <p:sldId id="2845" r:id="rId21"/>
    <p:sldId id="2846" r:id="rId22"/>
    <p:sldId id="2847" r:id="rId23"/>
    <p:sldId id="2848" r:id="rId24"/>
    <p:sldId id="2849" r:id="rId25"/>
    <p:sldId id="2850" r:id="rId2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F800"/>
    <a:srgbClr val="EACBD0"/>
    <a:srgbClr val="E6147A"/>
    <a:srgbClr val="38F5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25400" cap="flat">
              <a:solidFill>
                <a:srgbClr val="FFFFFF"/>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1">
                  <a:lumOff val="13543"/>
                </a:schemeClr>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47676">
              <a:alpha val="63790"/>
            </a:srgbClr>
          </a:solidFill>
        </a:fill>
      </a:tcStyle>
    </a:band2H>
    <a:firstCol>
      <a:tcTxStyle b="off" i="off">
        <a:font>
          <a:latin typeface="Helvetica Neue Medium"/>
          <a:ea typeface="Helvetica Neue Medium"/>
          <a:cs typeface="Helvetica Neue Medium"/>
        </a:font>
        <a:srgbClr val="FFFFFF"/>
      </a:tcTxStyle>
      <a:tcStyle>
        <a:tcBdr>
          <a:left>
            <a:ln w="12700" cap="flat">
              <a:solidFill>
                <a:srgbClr val="A9A9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9D00"/>
          </a:solidFill>
        </a:fill>
      </a:tcStyle>
    </a:firstCol>
    <a:la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27002"/>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a:tcStyle>
        <a:tcBdr/>
        <a:fill>
          <a:solidFill>
            <a:srgbClr val="747676">
              <a:alpha val="63790"/>
            </a:srgb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E3E5E8"/>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E3E5E8"/>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E3E5E8"/>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6AA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6AAA9"/>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262727"/>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42424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28"/>
    <p:restoredTop sz="94646"/>
  </p:normalViewPr>
  <p:slideViewPr>
    <p:cSldViewPr snapToGrid="0" snapToObjects="1">
      <p:cViewPr varScale="1">
        <p:scale>
          <a:sx n="52" d="100"/>
          <a:sy n="52" d="100"/>
        </p:scale>
        <p:origin x="912" y="192"/>
      </p:cViewPr>
      <p:guideLst/>
    </p:cSldViewPr>
  </p:slideViewPr>
  <p:outlineViewPr>
    <p:cViewPr>
      <p:scale>
        <a:sx n="33" d="100"/>
        <a:sy n="33" d="100"/>
      </p:scale>
      <p:origin x="0" y="-60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07270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1383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84817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4248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02010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28565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8349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7874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7223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64892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18291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54992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69168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29898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3744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94297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18043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6498" y="11839048"/>
            <a:ext cx="21971003" cy="636979"/>
          </a:xfrm>
          <a:prstGeom prst="rect">
            <a:avLst/>
          </a:prstGeom>
        </p:spPr>
        <p:txBody>
          <a:bodyPr lIns="45719" tIns="45719" rIns="45719" bIns="45719" anchor="b"/>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6500" y="7196865"/>
            <a:ext cx="21971000"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xfrm>
            <a:off x="12007748" y="13080999"/>
            <a:ext cx="368504"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7" name="Body Level One…"/>
          <p:cNvSpPr txBox="1">
            <a:spLocks noGrp="1"/>
          </p:cNvSpPr>
          <p:nvPr>
            <p:ph type="body" idx="1" hasCustomPrompt="1"/>
          </p:nvPr>
        </p:nvSpPr>
        <p:spPr>
          <a:xfrm>
            <a:off x="1206500" y="935258"/>
            <a:ext cx="21971000" cy="7359063"/>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80825" y="10675453"/>
            <a:ext cx="201492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nchor="ct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862804876_960x639.jpg"/>
          <p:cNvSpPr>
            <a:spLocks noGrp="1"/>
          </p:cNvSpPr>
          <p:nvPr>
            <p:ph type="pic" sz="quarter" idx="21"/>
          </p:nvPr>
        </p:nvSpPr>
        <p:spPr>
          <a:xfrm>
            <a:off x="15430500" y="7085409"/>
            <a:ext cx="8128000" cy="5410201"/>
          </a:xfrm>
          <a:prstGeom prst="rect">
            <a:avLst/>
          </a:prstGeom>
        </p:spPr>
        <p:txBody>
          <a:bodyPr lIns="91439" tIns="45719" rIns="91439" bIns="45719">
            <a:noAutofit/>
          </a:bodyPr>
          <a:lstStyle/>
          <a:p>
            <a:endParaRPr/>
          </a:p>
        </p:txBody>
      </p:sp>
      <p:sp>
        <p:nvSpPr>
          <p:cNvPr id="125" name="824910546_2681x1332.jpg"/>
          <p:cNvSpPr>
            <a:spLocks noGrp="1"/>
          </p:cNvSpPr>
          <p:nvPr>
            <p:ph type="pic" idx="22"/>
          </p:nvPr>
        </p:nvSpPr>
        <p:spPr>
          <a:xfrm>
            <a:off x="-2933700" y="1270000"/>
            <a:ext cx="22699133" cy="11277600"/>
          </a:xfrm>
          <a:prstGeom prst="rect">
            <a:avLst/>
          </a:prstGeom>
        </p:spPr>
        <p:txBody>
          <a:bodyPr lIns="91439" tIns="45719" rIns="91439" bIns="45719">
            <a:noAutofit/>
          </a:bodyPr>
          <a:lstStyle/>
          <a:p>
            <a:endParaRPr/>
          </a:p>
        </p:txBody>
      </p:sp>
      <p:sp>
        <p:nvSpPr>
          <p:cNvPr id="126" name="575395635_960x639.jpg"/>
          <p:cNvSpPr>
            <a:spLocks noGrp="1"/>
          </p:cNvSpPr>
          <p:nvPr>
            <p:ph type="pic" sz="quarter" idx="23"/>
          </p:nvPr>
        </p:nvSpPr>
        <p:spPr>
          <a:xfrm>
            <a:off x="15430500" y="1270000"/>
            <a:ext cx="8128000" cy="54102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21"/>
          </p:nvPr>
        </p:nvSpPr>
        <p:spPr>
          <a:xfrm>
            <a:off x="-1511300" y="-3721100"/>
            <a:ext cx="28511500" cy="19030242"/>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Image"/>
          <p:cNvSpPr>
            <a:spLocks noGrp="1"/>
          </p:cNvSpPr>
          <p:nvPr>
            <p:ph type="pic" idx="21"/>
          </p:nvPr>
        </p:nvSpPr>
        <p:spPr>
          <a:xfrm>
            <a:off x="-431800" y="-4038600"/>
            <a:ext cx="29464000" cy="18034000"/>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44688"/>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 </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3" name="Body Level One…"/>
          <p:cNvSpPr txBox="1">
            <a:spLocks noGrp="1"/>
          </p:cNvSpPr>
          <p:nvPr>
            <p:ph type="body" sz="quarter" idx="1" hasCustomPrompt="1"/>
          </p:nvPr>
        </p:nvSpPr>
        <p:spPr>
          <a:xfrm>
            <a:off x="1206500" y="7060576"/>
            <a:ext cx="9779000" cy="5382403"/>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4" name="92709243_1322x1323.jpeg"/>
          <p:cNvSpPr>
            <a:spLocks noGrp="1"/>
          </p:cNvSpPr>
          <p:nvPr>
            <p:ph type="pic" sz="half" idx="21"/>
          </p:nvPr>
        </p:nvSpPr>
        <p:spPr>
          <a:xfrm>
            <a:off x="12052303" y="1270000"/>
            <a:ext cx="11188406" cy="11209889"/>
          </a:xfrm>
          <a:prstGeom prst="rect">
            <a:avLst/>
          </a:prstGeom>
        </p:spPr>
        <p:txBody>
          <a:bodyPr lIns="91439" tIns="45719" rIns="91439" bIns="45719">
            <a:noAutofit/>
          </a:bodyPr>
          <a:lstStyle/>
          <a:p>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Title"/>
          <p:cNvSpPr txBox="1">
            <a:spLocks noGrp="1"/>
          </p:cNvSpPr>
          <p:nvPr>
            <p:ph type="title" hasCustomPrompt="1"/>
          </p:nvPr>
        </p:nvSpPr>
        <p:spPr>
          <a:xfrm>
            <a:off x="1206500" y="952500"/>
            <a:ext cx="9779000" cy="1435100"/>
          </a:xfrm>
          <a:prstGeom prst="rect">
            <a:avLst/>
          </a:prstGeom>
        </p:spPr>
        <p:txBody>
          <a:bodyPr/>
          <a:lstStyle/>
          <a:p>
            <a:r>
              <a:t>Slide Title</a:t>
            </a:r>
          </a:p>
        </p:txBody>
      </p:sp>
      <p:sp>
        <p:nvSpPr>
          <p:cNvPr id="61" name="Slide Subtitle"/>
          <p:cNvSpPr txBox="1">
            <a:spLocks noGrp="1"/>
          </p:cNvSpPr>
          <p:nvPr>
            <p:ph type="body" sz="quarter" idx="21" hasCustomPrompt="1"/>
          </p:nvPr>
        </p:nvSpPr>
        <p:spPr>
          <a:xfrm>
            <a:off x="1206500" y="2245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2" name="Body Level One…"/>
          <p:cNvSpPr txBox="1">
            <a:spLocks noGrp="1"/>
          </p:cNvSpPr>
          <p:nvPr>
            <p:ph type="body" sz="half" idx="1" hasCustomPrompt="1"/>
          </p:nvPr>
        </p:nvSpPr>
        <p:spPr>
          <a:xfrm>
            <a:off x="1206500" y="4248504"/>
            <a:ext cx="9779000" cy="8256012"/>
          </a:xfrm>
          <a:prstGeom prst="rect">
            <a:avLst/>
          </a:prstGeom>
        </p:spPr>
        <p:txBody>
          <a:bodyPr/>
          <a:lstStyle/>
          <a:p>
            <a:r>
              <a:t>Slide bullet text</a:t>
            </a:r>
          </a:p>
          <a:p>
            <a:pPr lvl="1"/>
            <a:endParaRPr/>
          </a:p>
          <a:p>
            <a:pPr lvl="2"/>
            <a:endParaRPr/>
          </a:p>
          <a:p>
            <a:pPr lvl="3"/>
            <a:endParaRPr/>
          </a:p>
          <a:p>
            <a:pPr lvl="4"/>
            <a:endParaRPr/>
          </a:p>
        </p:txBody>
      </p:sp>
      <p:sp>
        <p:nvSpPr>
          <p:cNvPr id="63" name="824910546_2681x1332.jpg"/>
          <p:cNvSpPr>
            <a:spLocks noGrp="1"/>
          </p:cNvSpPr>
          <p:nvPr>
            <p:ph type="pic" idx="22"/>
          </p:nvPr>
        </p:nvSpPr>
        <p:spPr>
          <a:xfrm>
            <a:off x="6380200" y="1263848"/>
            <a:ext cx="22529801" cy="11193471"/>
          </a:xfrm>
          <a:prstGeom prst="rect">
            <a:avLst/>
          </a:prstGeom>
        </p:spPr>
        <p:txBody>
          <a:bodyPr lIns="91439" tIns="45719" rIns="91439" bIns="45719">
            <a:noAutofit/>
          </a:bodyPr>
          <a:lstStyle/>
          <a:p>
            <a:endParaRP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952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952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952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7.sv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9.sv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1.sv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3.sv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5.sv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7.sv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9.sv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1.sv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3.sv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5.sv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37.sv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9.sv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41.sv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41.sv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41.sv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00230"/>
        </a:solidFill>
        <a:effectLst/>
      </p:bgPr>
    </p:bg>
    <p:spTree>
      <p:nvGrpSpPr>
        <p:cNvPr id="1" name=""/>
        <p:cNvGrpSpPr/>
        <p:nvPr/>
      </p:nvGrpSpPr>
      <p:grpSpPr>
        <a:xfrm>
          <a:off x="0" y="0"/>
          <a:ext cx="0" cy="0"/>
          <a:chOff x="0" y="0"/>
          <a:chExt cx="0" cy="0"/>
        </a:xfrm>
      </p:grpSpPr>
      <p:pic>
        <p:nvPicPr>
          <p:cNvPr id="151" name="Screen Shot 2022-05-13 at 9.43.17 AM.png" descr="Screen Shot 2022-05-13 at 9.43.17 AM.png"/>
          <p:cNvPicPr>
            <a:picLocks noChangeAspect="1"/>
          </p:cNvPicPr>
          <p:nvPr/>
        </p:nvPicPr>
        <p:blipFill>
          <a:blip r:embed="rId2">
            <a:alphaModFix amt="29266"/>
          </a:blip>
          <a:srcRect l="5676" r="3696" b="2727"/>
          <a:stretch>
            <a:fillRect/>
          </a:stretch>
        </p:blipFill>
        <p:spPr>
          <a:xfrm>
            <a:off x="-45935" y="0"/>
            <a:ext cx="24475869" cy="13746527"/>
          </a:xfrm>
          <a:prstGeom prst="rect">
            <a:avLst/>
          </a:prstGeom>
          <a:ln w="12700">
            <a:miter lim="400000"/>
          </a:ln>
        </p:spPr>
      </p:pic>
      <p:sp>
        <p:nvSpPr>
          <p:cNvPr id="152" name="In collaboration with"/>
          <p:cNvSpPr txBox="1">
            <a:spLocks noGrp="1"/>
          </p:cNvSpPr>
          <p:nvPr>
            <p:ph type="subTitle" sz="quarter" idx="1"/>
          </p:nvPr>
        </p:nvSpPr>
        <p:spPr>
          <a:xfrm>
            <a:off x="5176034" y="5980144"/>
            <a:ext cx="6003747" cy="1905001"/>
          </a:xfrm>
          <a:prstGeom prst="rect">
            <a:avLst/>
          </a:prstGeom>
        </p:spPr>
        <p:txBody>
          <a:bodyPr anchor="ctr"/>
          <a:lstStyle>
            <a:lvl1pPr>
              <a:defRPr sz="3900" b="0" spc="467">
                <a:solidFill>
                  <a:srgbClr val="EACBD0"/>
                </a:solidFill>
                <a:latin typeface="Agency FB"/>
                <a:ea typeface="Agency FB"/>
                <a:cs typeface="Agency FB"/>
                <a:sym typeface="Agency FB"/>
              </a:defRPr>
            </a:lvl1pPr>
          </a:lstStyle>
          <a:p>
            <a:r>
              <a:rPr dirty="0"/>
              <a:t>In cooperation with</a:t>
            </a:r>
          </a:p>
        </p:txBody>
      </p:sp>
      <p:pic>
        <p:nvPicPr>
          <p:cNvPr id="153" name="FinTech-logoAsset 1.png" descr="FinTech-logoAsset 1.png"/>
          <p:cNvPicPr>
            <a:picLocks noChangeAspect="1"/>
          </p:cNvPicPr>
          <p:nvPr/>
        </p:nvPicPr>
        <p:blipFill>
          <a:blip r:embed="rId3"/>
          <a:stretch>
            <a:fillRect/>
          </a:stretch>
        </p:blipFill>
        <p:spPr>
          <a:xfrm>
            <a:off x="13843617" y="4401376"/>
            <a:ext cx="5103685" cy="4913248"/>
          </a:xfrm>
          <a:prstGeom prst="rect">
            <a:avLst/>
          </a:prstGeom>
          <a:ln w="12700">
            <a:miter lim="400000"/>
          </a:ln>
        </p:spPr>
      </p:pic>
      <p:sp>
        <p:nvSpPr>
          <p:cNvPr id="154" name="Line"/>
          <p:cNvSpPr/>
          <p:nvPr/>
        </p:nvSpPr>
        <p:spPr>
          <a:xfrm flipV="1">
            <a:off x="11924621" y="5980144"/>
            <a:ext cx="1" cy="1905001"/>
          </a:xfrm>
          <a:prstGeom prst="line">
            <a:avLst/>
          </a:prstGeom>
          <a:ln w="38100">
            <a:solidFill>
              <a:srgbClr val="E6147A"/>
            </a:solidFill>
            <a:miter lim="400000"/>
          </a:ln>
        </p:spPr>
        <p:txBody>
          <a:bodyPr lIns="50800" tIns="50800" rIns="50800" bIns="50800" anchor="ctr"/>
          <a:lstStyle/>
          <a:p>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randombar(vertical)">
                                      <p:cBhvr>
                                        <p:cTn id="7" dur="500"/>
                                        <p:tgtEl>
                                          <p:spTgt spid="151"/>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52">
                                            <p:bg/>
                                          </p:spTgt>
                                        </p:tgtEl>
                                        <p:attrNameLst>
                                          <p:attrName>style.visibility</p:attrName>
                                        </p:attrNameLst>
                                      </p:cBhvr>
                                      <p:to>
                                        <p:strVal val="visible"/>
                                      </p:to>
                                    </p:set>
                                    <p:animEffect transition="in" filter="blinds(horizontal)">
                                      <p:cBhvr>
                                        <p:cTn id="11" dur="500"/>
                                        <p:tgtEl>
                                          <p:spTgt spid="152">
                                            <p:bg/>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52">
                                            <p:txEl>
                                              <p:pRg st="0" end="0"/>
                                            </p:txEl>
                                          </p:spTgt>
                                        </p:tgtEl>
                                        <p:attrNameLst>
                                          <p:attrName>style.visibility</p:attrName>
                                        </p:attrNameLst>
                                      </p:cBhvr>
                                      <p:to>
                                        <p:strVal val="visible"/>
                                      </p:to>
                                    </p:set>
                                    <p:animEffect transition="in" filter="blinds(horizontal)">
                                      <p:cBhvr>
                                        <p:cTn id="15" dur="500"/>
                                        <p:tgtEl>
                                          <p:spTgt spid="152">
                                            <p:txEl>
                                              <p:pRg st="0" end="0"/>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54"/>
                                        </p:tgtEl>
                                        <p:attrNameLst>
                                          <p:attrName>style.visibility</p:attrName>
                                        </p:attrNameLst>
                                      </p:cBhvr>
                                      <p:to>
                                        <p:strVal val="visible"/>
                                      </p:to>
                                    </p:set>
                                    <p:animEffect transition="in" filter="dissolve">
                                      <p:cBhvr>
                                        <p:cTn id="19" dur="500"/>
                                        <p:tgtEl>
                                          <p:spTgt spid="154"/>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153"/>
                                        </p:tgtEl>
                                        <p:attrNameLst>
                                          <p:attrName>style.visibility</p:attrName>
                                        </p:attrNameLst>
                                      </p:cBhvr>
                                      <p:to>
                                        <p:strVal val="visible"/>
                                      </p:to>
                                    </p:set>
                                    <p:animEffect transition="in" filter="dissolve">
                                      <p:cBhvr>
                                        <p:cTn id="2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build="p" animBg="1"/>
      <p:bldP spid="15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00230"/>
        </a:solidFill>
        <a:effectLst/>
      </p:bgPr>
    </p:bg>
    <p:spTree>
      <p:nvGrpSpPr>
        <p:cNvPr id="1" name=""/>
        <p:cNvGrpSpPr/>
        <p:nvPr/>
      </p:nvGrpSpPr>
      <p:grpSpPr>
        <a:xfrm>
          <a:off x="0" y="0"/>
          <a:ext cx="0" cy="0"/>
          <a:chOff x="0" y="0"/>
          <a:chExt cx="0" cy="0"/>
        </a:xfrm>
      </p:grpSpPr>
      <p:sp>
        <p:nvSpPr>
          <p:cNvPr id="215" name="Don’t let a negative prevailing mood sway…"/>
          <p:cNvSpPr txBox="1">
            <a:spLocks noGrp="1"/>
          </p:cNvSpPr>
          <p:nvPr>
            <p:ph type="title"/>
          </p:nvPr>
        </p:nvSpPr>
        <p:spPr>
          <a:xfrm>
            <a:off x="3687889" y="1206499"/>
            <a:ext cx="17395761" cy="1480058"/>
          </a:xfrm>
          <a:prstGeom prst="rect">
            <a:avLst/>
          </a:prstGeom>
        </p:spPr>
        <p:txBody>
          <a:bodyPr>
            <a:normAutofit fontScale="90000"/>
          </a:bodyPr>
          <a:lstStyle/>
          <a:p>
            <a:pPr defTabSz="457200">
              <a:lnSpc>
                <a:spcPts val="9600"/>
              </a:lnSpc>
              <a:spcBef>
                <a:spcPts val="1000"/>
              </a:spcBef>
              <a:defRPr sz="7000" b="0" spc="0">
                <a:solidFill>
                  <a:srgbClr val="EACBD0"/>
                </a:solidFill>
                <a:latin typeface="Yu Mincho Regular"/>
                <a:ea typeface="Yu Mincho Regular"/>
                <a:cs typeface="Yu Mincho Regular"/>
                <a:sym typeface="Yu Mincho Regular"/>
              </a:defRPr>
            </a:pPr>
            <a:r>
              <a:rPr lang="en-US" sz="6600" spc="100" dirty="0">
                <a:solidFill>
                  <a:srgbClr val="EACBD0"/>
                </a:solidFill>
                <a:latin typeface="Yu Mincho" panose="02020400000000000000" pitchFamily="18" charset="-128"/>
                <a:ea typeface="Yu Mincho" panose="02020400000000000000" pitchFamily="18" charset="-128"/>
              </a:rPr>
              <a:t>Avoid creating portfolios which are too one-sided.</a:t>
            </a:r>
            <a:br>
              <a:rPr lang="en-US" sz="6600" spc="100" dirty="0">
                <a:solidFill>
                  <a:srgbClr val="EACBD0"/>
                </a:solidFill>
                <a:latin typeface="Yu Mincho" panose="02020400000000000000" pitchFamily="18" charset="-128"/>
                <a:ea typeface="Yu Mincho" panose="02020400000000000000" pitchFamily="18" charset="-128"/>
              </a:rPr>
            </a:br>
            <a:endParaRPr dirty="0">
              <a:solidFill>
                <a:srgbClr val="000000"/>
              </a:solidFill>
              <a:latin typeface="Times Roman"/>
              <a:ea typeface="Times Roman"/>
              <a:cs typeface="Times Roman"/>
              <a:sym typeface="Times Roman"/>
            </a:endParaRPr>
          </a:p>
        </p:txBody>
      </p:sp>
      <p:pic>
        <p:nvPicPr>
          <p:cNvPr id="216" name="FinTech-logoAsset 1.png" descr="FinTech-logoAsset 1.png"/>
          <p:cNvPicPr>
            <a:picLocks noChangeAspect="1"/>
          </p:cNvPicPr>
          <p:nvPr/>
        </p:nvPicPr>
        <p:blipFill>
          <a:blip r:embed="rId3">
            <a:alphaModFix amt="13000"/>
          </a:blip>
          <a:stretch>
            <a:fillRect/>
          </a:stretch>
        </p:blipFill>
        <p:spPr>
          <a:xfrm>
            <a:off x="9309279" y="4401375"/>
            <a:ext cx="5103685" cy="4913249"/>
          </a:xfrm>
          <a:prstGeom prst="rect">
            <a:avLst/>
          </a:prstGeom>
          <a:ln w="12700">
            <a:miter lim="400000"/>
          </a:ln>
        </p:spPr>
      </p:pic>
      <p:sp>
        <p:nvSpPr>
          <p:cNvPr id="217" name="Line"/>
          <p:cNvSpPr/>
          <p:nvPr/>
        </p:nvSpPr>
        <p:spPr>
          <a:xfrm flipV="1">
            <a:off x="3033197" y="781556"/>
            <a:ext cx="1" cy="1905001"/>
          </a:xfrm>
          <a:prstGeom prst="line">
            <a:avLst/>
          </a:prstGeom>
          <a:ln w="25400">
            <a:solidFill>
              <a:srgbClr val="E6147A"/>
            </a:solidFill>
            <a:miter lim="400000"/>
          </a:ln>
        </p:spPr>
        <p:txBody>
          <a:bodyPr lIns="50800" tIns="50800" rIns="50800" bIns="50800" anchor="ctr"/>
          <a:lstStyle/>
          <a:p>
            <a:endParaRPr/>
          </a:p>
        </p:txBody>
      </p:sp>
      <p:sp>
        <p:nvSpPr>
          <p:cNvPr id="218" name="05"/>
          <p:cNvSpPr txBox="1"/>
          <p:nvPr/>
        </p:nvSpPr>
        <p:spPr>
          <a:xfrm>
            <a:off x="1576425" y="1206500"/>
            <a:ext cx="1071714" cy="1435100"/>
          </a:xfrm>
          <a:prstGeom prst="rect">
            <a:avLst/>
          </a:prstGeom>
          <a:solidFill>
            <a:srgbClr val="10023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defTabSz="825500">
              <a:defRPr sz="7000">
                <a:solidFill>
                  <a:srgbClr val="EACBD0"/>
                </a:solidFill>
                <a:latin typeface="Agency FB"/>
                <a:ea typeface="Agency FB"/>
                <a:cs typeface="Agency FB"/>
                <a:sym typeface="Agency FB"/>
              </a:defRPr>
            </a:lvl1pPr>
          </a:lstStyle>
          <a:p>
            <a:r>
              <a:rPr lang="en-IN" dirty="0"/>
              <a:t>07</a:t>
            </a:r>
            <a:endParaRPr dirty="0"/>
          </a:p>
        </p:txBody>
      </p:sp>
      <p:grpSp>
        <p:nvGrpSpPr>
          <p:cNvPr id="8" name="Group 7">
            <a:extLst>
              <a:ext uri="{FF2B5EF4-FFF2-40B4-BE49-F238E27FC236}">
                <a16:creationId xmlns:a16="http://schemas.microsoft.com/office/drawing/2014/main" id="{A199B7E0-899D-4E7C-DD42-6A02F0E897D0}"/>
              </a:ext>
            </a:extLst>
          </p:cNvPr>
          <p:cNvGrpSpPr/>
          <p:nvPr/>
        </p:nvGrpSpPr>
        <p:grpSpPr>
          <a:xfrm>
            <a:off x="2837737" y="7515491"/>
            <a:ext cx="18719620" cy="1270001"/>
            <a:chOff x="2837737" y="7515491"/>
            <a:chExt cx="18719620" cy="1270001"/>
          </a:xfrm>
        </p:grpSpPr>
        <p:sp>
          <p:nvSpPr>
            <p:cNvPr id="221" name="02  Even ‘stressed’ market phases can produce remarkable opportunities."/>
            <p:cNvSpPr/>
            <p:nvPr/>
          </p:nvSpPr>
          <p:spPr>
            <a:xfrm>
              <a:off x="2837737" y="7515491"/>
              <a:ext cx="18719620" cy="1270001"/>
            </a:xfrm>
            <a:prstGeom prst="roundRect">
              <a:avLst>
                <a:gd name="adj" fmla="val 15000"/>
              </a:avLst>
            </a:prstGeom>
            <a:solidFill>
              <a:srgbClr val="FFFFFF"/>
            </a:solidFill>
            <a:ln w="12700">
              <a:miter lim="400000"/>
            </a:ln>
            <a:effectLst>
              <a:reflection stA="15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r>
                <a:rPr dirty="0">
                  <a:solidFill>
                    <a:srgbClr val="806883"/>
                  </a:solidFill>
                  <a:latin typeface="Avenir Heavy"/>
                  <a:ea typeface="Avenir Heavy"/>
                  <a:cs typeface="Avenir Heavy"/>
                  <a:sym typeface="Avenir Heavy"/>
                </a:rPr>
                <a:t>02</a:t>
              </a:r>
              <a:r>
                <a:rPr dirty="0"/>
                <a:t>  </a:t>
              </a:r>
              <a:r>
                <a:rPr lang="en-US" dirty="0"/>
                <a:t> </a:t>
              </a:r>
              <a:r>
                <a:rPr lang="en-IN" dirty="0"/>
                <a:t>Diversification is key. However, effective diversification only.</a:t>
              </a:r>
            </a:p>
          </p:txBody>
        </p:sp>
        <p:sp>
          <p:nvSpPr>
            <p:cNvPr id="222" name="Line"/>
            <p:cNvSpPr/>
            <p:nvPr/>
          </p:nvSpPr>
          <p:spPr>
            <a:xfrm flipV="1">
              <a:off x="2900516" y="7891905"/>
              <a:ext cx="1" cy="517173"/>
            </a:xfrm>
            <a:prstGeom prst="line">
              <a:avLst/>
            </a:prstGeom>
            <a:ln w="127000">
              <a:solidFill>
                <a:srgbClr val="26F700"/>
              </a:solidFill>
              <a:miter lim="400000"/>
            </a:ln>
          </p:spPr>
          <p:txBody>
            <a:bodyPr lIns="50800" tIns="50800" rIns="50800" bIns="50800" anchor="ctr"/>
            <a:lstStyle/>
            <a:p>
              <a:endParaRPr/>
            </a:p>
          </p:txBody>
        </p:sp>
      </p:grpSp>
      <p:grpSp>
        <p:nvGrpSpPr>
          <p:cNvPr id="10" name="Group 9">
            <a:extLst>
              <a:ext uri="{FF2B5EF4-FFF2-40B4-BE49-F238E27FC236}">
                <a16:creationId xmlns:a16="http://schemas.microsoft.com/office/drawing/2014/main" id="{4FA5E4CB-5900-73F3-9F66-68F8A98E9A38}"/>
              </a:ext>
            </a:extLst>
          </p:cNvPr>
          <p:cNvGrpSpPr/>
          <p:nvPr/>
        </p:nvGrpSpPr>
        <p:grpSpPr>
          <a:xfrm>
            <a:off x="2832190" y="9345594"/>
            <a:ext cx="18719619" cy="2125588"/>
            <a:chOff x="2832190" y="9345594"/>
            <a:chExt cx="18719619" cy="2125588"/>
          </a:xfrm>
        </p:grpSpPr>
        <p:sp>
          <p:nvSpPr>
            <p:cNvPr id="223" name="03  Overall, it can be said that it is never wise to prematurely redistribute your portfolio on the basis…"/>
            <p:cNvSpPr/>
            <p:nvPr/>
          </p:nvSpPr>
          <p:spPr>
            <a:xfrm>
              <a:off x="2832190" y="9345594"/>
              <a:ext cx="18719619" cy="2125588"/>
            </a:xfrm>
            <a:prstGeom prst="roundRect">
              <a:avLst>
                <a:gd name="adj" fmla="val 7292"/>
              </a:avLst>
            </a:prstGeom>
            <a:solidFill>
              <a:srgbClr val="FFFFFF"/>
            </a:solidFill>
            <a:ln w="12700">
              <a:miter lim="400000"/>
            </a:ln>
            <a:effectLst>
              <a:reflection stA="14734"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r>
                <a:rPr dirty="0">
                  <a:solidFill>
                    <a:srgbClr val="806883"/>
                  </a:solidFill>
                  <a:latin typeface="Avenir Heavy"/>
                  <a:ea typeface="Avenir Heavy"/>
                  <a:cs typeface="Avenir Heavy"/>
                  <a:sym typeface="Avenir Heavy"/>
                </a:rPr>
                <a:t>03</a:t>
              </a:r>
              <a:r>
                <a:rPr dirty="0"/>
                <a:t> </a:t>
              </a:r>
              <a:r>
                <a:rPr lang="en-US" dirty="0"/>
                <a:t> </a:t>
              </a:r>
              <a:r>
                <a:rPr dirty="0"/>
                <a:t> </a:t>
              </a:r>
              <a:r>
                <a:rPr lang="en-IN" dirty="0"/>
                <a:t>From a historical perspective, it is also worth noting that it is very rare for there to be phases in which </a:t>
              </a:r>
            </a:p>
            <a:p>
              <a:pPr lvl="1" algn="l" defTabSz="825500">
                <a:defRPr sz="3000">
                  <a:solidFill>
                    <a:srgbClr val="100230"/>
                  </a:solidFill>
                  <a:latin typeface="Avenir Book"/>
                  <a:ea typeface="Avenir Book"/>
                  <a:cs typeface="Avenir Book"/>
                  <a:sym typeface="Avenir Book"/>
                </a:defRPr>
              </a:pPr>
              <a:r>
                <a:rPr lang="en-IN" dirty="0"/>
                <a:t>       almost every asset class performs badly.</a:t>
              </a:r>
            </a:p>
          </p:txBody>
        </p:sp>
        <p:sp>
          <p:nvSpPr>
            <p:cNvPr id="224" name="Line"/>
            <p:cNvSpPr/>
            <p:nvPr/>
          </p:nvSpPr>
          <p:spPr>
            <a:xfrm flipV="1">
              <a:off x="2894967" y="9818210"/>
              <a:ext cx="0" cy="1167196"/>
            </a:xfrm>
            <a:prstGeom prst="line">
              <a:avLst/>
            </a:prstGeom>
            <a:ln w="127000">
              <a:solidFill>
                <a:srgbClr val="26F700"/>
              </a:solidFill>
              <a:miter lim="400000"/>
            </a:ln>
          </p:spPr>
          <p:txBody>
            <a:bodyPr lIns="50800" tIns="50800" rIns="50800" bIns="50800" anchor="ctr"/>
            <a:lstStyle/>
            <a:p>
              <a:endParaRPr/>
            </a:p>
          </p:txBody>
        </p:sp>
      </p:grpSp>
      <p:grpSp>
        <p:nvGrpSpPr>
          <p:cNvPr id="7" name="Group 6">
            <a:extLst>
              <a:ext uri="{FF2B5EF4-FFF2-40B4-BE49-F238E27FC236}">
                <a16:creationId xmlns:a16="http://schemas.microsoft.com/office/drawing/2014/main" id="{B2D67557-6EF8-FB1F-4BF7-E77BE337904A}"/>
              </a:ext>
            </a:extLst>
          </p:cNvPr>
          <p:cNvGrpSpPr/>
          <p:nvPr/>
        </p:nvGrpSpPr>
        <p:grpSpPr>
          <a:xfrm>
            <a:off x="2832190" y="5296297"/>
            <a:ext cx="18719620" cy="1270001"/>
            <a:chOff x="2832190" y="5296297"/>
            <a:chExt cx="18719620" cy="1270001"/>
          </a:xfrm>
        </p:grpSpPr>
        <p:sp>
          <p:nvSpPr>
            <p:cNvPr id="13" name="02  Even ‘stressed’ market phases can produce remarkable opportunities.">
              <a:extLst>
                <a:ext uri="{FF2B5EF4-FFF2-40B4-BE49-F238E27FC236}">
                  <a16:creationId xmlns:a16="http://schemas.microsoft.com/office/drawing/2014/main" id="{1555B4CD-88B0-AA4C-EF71-4A1E8A13C69D}"/>
                </a:ext>
              </a:extLst>
            </p:cNvPr>
            <p:cNvSpPr/>
            <p:nvPr/>
          </p:nvSpPr>
          <p:spPr>
            <a:xfrm>
              <a:off x="2832190" y="5296297"/>
              <a:ext cx="18719620" cy="1270001"/>
            </a:xfrm>
            <a:prstGeom prst="roundRect">
              <a:avLst>
                <a:gd name="adj" fmla="val 15000"/>
              </a:avLst>
            </a:prstGeom>
            <a:solidFill>
              <a:srgbClr val="FFFFFF"/>
            </a:solidFill>
            <a:ln w="12700">
              <a:miter lim="400000"/>
            </a:ln>
            <a:effectLst>
              <a:reflection stA="15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r>
                <a:rPr dirty="0">
                  <a:solidFill>
                    <a:srgbClr val="806883"/>
                  </a:solidFill>
                  <a:latin typeface="Avenir Heavy"/>
                  <a:ea typeface="Avenir Heavy"/>
                  <a:cs typeface="Avenir Heavy"/>
                  <a:sym typeface="Avenir Heavy"/>
                </a:rPr>
                <a:t>0</a:t>
              </a:r>
              <a:r>
                <a:rPr lang="en-US" dirty="0">
                  <a:solidFill>
                    <a:srgbClr val="806883"/>
                  </a:solidFill>
                  <a:latin typeface="Avenir Heavy"/>
                  <a:ea typeface="Avenir Heavy"/>
                  <a:cs typeface="Avenir Heavy"/>
                  <a:sym typeface="Avenir Heavy"/>
                </a:rPr>
                <a:t>1</a:t>
              </a:r>
              <a:r>
                <a:rPr dirty="0"/>
                <a:t>  </a:t>
              </a:r>
              <a:r>
                <a:rPr lang="en-US" dirty="0"/>
                <a:t> </a:t>
              </a:r>
              <a:r>
                <a:rPr lang="en-IN" dirty="0"/>
                <a:t>Losses can never be excluded even if you make your choices very cautiously.</a:t>
              </a:r>
            </a:p>
          </p:txBody>
        </p:sp>
        <p:sp>
          <p:nvSpPr>
            <p:cNvPr id="16" name="Line">
              <a:extLst>
                <a:ext uri="{FF2B5EF4-FFF2-40B4-BE49-F238E27FC236}">
                  <a16:creationId xmlns:a16="http://schemas.microsoft.com/office/drawing/2014/main" id="{4A666540-A5D9-04A2-D9A2-EDD515D2C08A}"/>
                </a:ext>
              </a:extLst>
            </p:cNvPr>
            <p:cNvSpPr/>
            <p:nvPr/>
          </p:nvSpPr>
          <p:spPr>
            <a:xfrm flipV="1">
              <a:off x="2894967" y="5672710"/>
              <a:ext cx="1" cy="517173"/>
            </a:xfrm>
            <a:prstGeom prst="line">
              <a:avLst/>
            </a:prstGeom>
            <a:ln w="127000">
              <a:solidFill>
                <a:srgbClr val="26F700"/>
              </a:solidFill>
              <a:miter lim="400000"/>
            </a:ln>
          </p:spPr>
          <p:txBody>
            <a:bodyPr lIns="50800" tIns="50800" rIns="50800" bIns="50800" anchor="ctr"/>
            <a:lstStyle/>
            <a:p>
              <a:endParaRPr/>
            </a:p>
          </p:txBody>
        </p:sp>
      </p:grpSp>
      <p:grpSp>
        <p:nvGrpSpPr>
          <p:cNvPr id="11" name="Group 10">
            <a:extLst>
              <a:ext uri="{FF2B5EF4-FFF2-40B4-BE49-F238E27FC236}">
                <a16:creationId xmlns:a16="http://schemas.microsoft.com/office/drawing/2014/main" id="{45245CC2-D11B-CB7C-04A2-7BF5B36440E8}"/>
              </a:ext>
            </a:extLst>
          </p:cNvPr>
          <p:cNvGrpSpPr/>
          <p:nvPr/>
        </p:nvGrpSpPr>
        <p:grpSpPr>
          <a:xfrm>
            <a:off x="21525131" y="954783"/>
            <a:ext cx="1905000" cy="1905000"/>
            <a:chOff x="21525131" y="954783"/>
            <a:chExt cx="1905000" cy="1905000"/>
          </a:xfrm>
        </p:grpSpPr>
        <p:sp>
          <p:nvSpPr>
            <p:cNvPr id="41" name="Teardrop 40">
              <a:extLst>
                <a:ext uri="{FF2B5EF4-FFF2-40B4-BE49-F238E27FC236}">
                  <a16:creationId xmlns:a16="http://schemas.microsoft.com/office/drawing/2014/main" id="{72CFAA0A-CE21-CD6F-C7A1-B832DA960B66}"/>
                </a:ext>
              </a:extLst>
            </p:cNvPr>
            <p:cNvSpPr/>
            <p:nvPr/>
          </p:nvSpPr>
          <p:spPr>
            <a:xfrm>
              <a:off x="21525131" y="954783"/>
              <a:ext cx="1905000" cy="1905000"/>
            </a:xfrm>
            <a:prstGeom prst="teardrop">
              <a:avLst/>
            </a:prstGeom>
            <a:noFill/>
            <a:ln w="28575">
              <a:solidFill>
                <a:srgbClr val="25F800"/>
              </a:solidFill>
            </a:ln>
            <a:effectLst>
              <a:glow rad="228600">
                <a:schemeClr val="accent3">
                  <a:satMod val="175000"/>
                  <a:alpha val="40000"/>
                </a:schemeClr>
              </a:glow>
              <a:reflection stA="52000" endPos="30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solidFill>
                  <a:srgbClr val="EACBD0"/>
                </a:solidFill>
                <a:highlight>
                  <a:srgbClr val="00FF00"/>
                </a:highlight>
              </a:endParaRPr>
            </a:p>
          </p:txBody>
        </p:sp>
        <p:pic>
          <p:nvPicPr>
            <p:cNvPr id="42" name="Graphic 41">
              <a:extLst>
                <a:ext uri="{FF2B5EF4-FFF2-40B4-BE49-F238E27FC236}">
                  <a16:creationId xmlns:a16="http://schemas.microsoft.com/office/drawing/2014/main" id="{C9971BF9-3B25-2009-F4A3-4B4C66AD5B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943031" y="1372683"/>
              <a:ext cx="1069200" cy="1069200"/>
            </a:xfrm>
            <a:prstGeom prst="rect">
              <a:avLst/>
            </a:prstGeom>
          </p:spPr>
        </p:pic>
      </p:grpSp>
    </p:spTree>
    <p:extLst>
      <p:ext uri="{BB962C8B-B14F-4D97-AF65-F5344CB8AC3E}">
        <p14:creationId xmlns:p14="http://schemas.microsoft.com/office/powerpoint/2010/main" val="22648515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8"/>
                                        </p:tgtEl>
                                        <p:attrNameLst>
                                          <p:attrName>style.visibility</p:attrName>
                                        </p:attrNameLst>
                                      </p:cBhvr>
                                      <p:to>
                                        <p:strVal val="visible"/>
                                      </p:to>
                                    </p:set>
                                    <p:anim calcmode="lin" valueType="num">
                                      <p:cBhvr additive="base">
                                        <p:cTn id="7" dur="500" fill="hold"/>
                                        <p:tgtEl>
                                          <p:spTgt spid="218"/>
                                        </p:tgtEl>
                                        <p:attrNameLst>
                                          <p:attrName>ppt_x</p:attrName>
                                        </p:attrNameLst>
                                      </p:cBhvr>
                                      <p:tavLst>
                                        <p:tav tm="0">
                                          <p:val>
                                            <p:strVal val="#ppt_x"/>
                                          </p:val>
                                        </p:tav>
                                        <p:tav tm="100000">
                                          <p:val>
                                            <p:strVal val="#ppt_x"/>
                                          </p:val>
                                        </p:tav>
                                      </p:tavLst>
                                    </p:anim>
                                    <p:anim calcmode="lin" valueType="num">
                                      <p:cBhvr additive="base">
                                        <p:cTn id="8" dur="500" fill="hold"/>
                                        <p:tgtEl>
                                          <p:spTgt spid="2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17"/>
                                        </p:tgtEl>
                                        <p:attrNameLst>
                                          <p:attrName>style.visibility</p:attrName>
                                        </p:attrNameLst>
                                      </p:cBhvr>
                                      <p:to>
                                        <p:strVal val="visible"/>
                                      </p:to>
                                    </p:set>
                                    <p:anim calcmode="lin" valueType="num">
                                      <p:cBhvr additive="base">
                                        <p:cTn id="12" dur="500" fill="hold"/>
                                        <p:tgtEl>
                                          <p:spTgt spid="217"/>
                                        </p:tgtEl>
                                        <p:attrNameLst>
                                          <p:attrName>ppt_x</p:attrName>
                                        </p:attrNameLst>
                                      </p:cBhvr>
                                      <p:tavLst>
                                        <p:tav tm="0">
                                          <p:val>
                                            <p:strVal val="#ppt_x"/>
                                          </p:val>
                                        </p:tav>
                                        <p:tav tm="100000">
                                          <p:val>
                                            <p:strVal val="#ppt_x"/>
                                          </p:val>
                                        </p:tav>
                                      </p:tavLst>
                                    </p:anim>
                                    <p:anim calcmode="lin" valueType="num">
                                      <p:cBhvr additive="base">
                                        <p:cTn id="13" dur="500" fill="hold"/>
                                        <p:tgtEl>
                                          <p:spTgt spid="21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15"/>
                                        </p:tgtEl>
                                        <p:attrNameLst>
                                          <p:attrName>style.visibility</p:attrName>
                                        </p:attrNameLst>
                                      </p:cBhvr>
                                      <p:to>
                                        <p:strVal val="visible"/>
                                      </p:to>
                                    </p:set>
                                    <p:anim calcmode="lin" valueType="num">
                                      <p:cBhvr additive="base">
                                        <p:cTn id="17" dur="500" fill="hold"/>
                                        <p:tgtEl>
                                          <p:spTgt spid="215"/>
                                        </p:tgtEl>
                                        <p:attrNameLst>
                                          <p:attrName>ppt_x</p:attrName>
                                        </p:attrNameLst>
                                      </p:cBhvr>
                                      <p:tavLst>
                                        <p:tav tm="0">
                                          <p:val>
                                            <p:strVal val="#ppt_x"/>
                                          </p:val>
                                        </p:tav>
                                        <p:tav tm="100000">
                                          <p:val>
                                            <p:strVal val="#ppt_x"/>
                                          </p:val>
                                        </p:tav>
                                      </p:tavLst>
                                    </p:anim>
                                    <p:anim calcmode="lin" valueType="num">
                                      <p:cBhvr additive="base">
                                        <p:cTn id="18" dur="500" fill="hold"/>
                                        <p:tgtEl>
                                          <p:spTgt spid="215"/>
                                        </p:tgtEl>
                                        <p:attrNameLst>
                                          <p:attrName>ppt_y</p:attrName>
                                        </p:attrNameLst>
                                      </p:cBhvr>
                                      <p:tavLst>
                                        <p:tav tm="0">
                                          <p:val>
                                            <p:strVal val="0-#ppt_h/2"/>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0-#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0-#ppt_w/2"/>
                                          </p:val>
                                        </p:tav>
                                        <p:tav tm="100000">
                                          <p:val>
                                            <p:strVal val="#ppt_x"/>
                                          </p:val>
                                        </p:tav>
                                      </p:tavLst>
                                    </p:anim>
                                    <p:anim calcmode="lin" valueType="num">
                                      <p:cBhvr additive="base">
                                        <p:cTn id="3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P spid="217" grpId="0" animBg="1"/>
      <p:bldP spid="2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00230"/>
        </a:solidFill>
        <a:effectLst/>
      </p:bgPr>
    </p:bg>
    <p:spTree>
      <p:nvGrpSpPr>
        <p:cNvPr id="1" name=""/>
        <p:cNvGrpSpPr/>
        <p:nvPr/>
      </p:nvGrpSpPr>
      <p:grpSpPr>
        <a:xfrm>
          <a:off x="0" y="0"/>
          <a:ext cx="0" cy="0"/>
          <a:chOff x="0" y="0"/>
          <a:chExt cx="0" cy="0"/>
        </a:xfrm>
      </p:grpSpPr>
      <p:sp>
        <p:nvSpPr>
          <p:cNvPr id="215" name="Don’t let a negative prevailing mood sway…"/>
          <p:cNvSpPr txBox="1">
            <a:spLocks noGrp="1"/>
          </p:cNvSpPr>
          <p:nvPr>
            <p:ph type="title"/>
          </p:nvPr>
        </p:nvSpPr>
        <p:spPr>
          <a:xfrm>
            <a:off x="3687889" y="1206499"/>
            <a:ext cx="17395761" cy="1480058"/>
          </a:xfrm>
          <a:prstGeom prst="rect">
            <a:avLst/>
          </a:prstGeom>
        </p:spPr>
        <p:txBody>
          <a:bodyPr>
            <a:normAutofit/>
          </a:bodyPr>
          <a:lstStyle/>
          <a:p>
            <a:pPr defTabSz="457200">
              <a:lnSpc>
                <a:spcPts val="9600"/>
              </a:lnSpc>
              <a:spcBef>
                <a:spcPts val="1000"/>
              </a:spcBef>
              <a:defRPr sz="7000" b="0" spc="0">
                <a:solidFill>
                  <a:srgbClr val="EACBD0"/>
                </a:solidFill>
                <a:latin typeface="Yu Mincho Regular"/>
                <a:ea typeface="Yu Mincho Regular"/>
                <a:cs typeface="Yu Mincho Regular"/>
                <a:sym typeface="Yu Mincho Regular"/>
              </a:defRPr>
            </a:pPr>
            <a:r>
              <a:rPr lang="en-US" sz="6600" spc="100" dirty="0">
                <a:solidFill>
                  <a:srgbClr val="EACBD0"/>
                </a:solidFill>
                <a:latin typeface="Yu Mincho" panose="02020400000000000000" pitchFamily="18" charset="-128"/>
                <a:ea typeface="Yu Mincho" panose="02020400000000000000" pitchFamily="18" charset="-128"/>
              </a:rPr>
              <a:t>Avoid investing cyclically.</a:t>
            </a:r>
          </a:p>
        </p:txBody>
      </p:sp>
      <p:pic>
        <p:nvPicPr>
          <p:cNvPr id="216" name="FinTech-logoAsset 1.png" descr="FinTech-logoAsset 1.png"/>
          <p:cNvPicPr>
            <a:picLocks noChangeAspect="1"/>
          </p:cNvPicPr>
          <p:nvPr/>
        </p:nvPicPr>
        <p:blipFill>
          <a:blip r:embed="rId3">
            <a:alphaModFix amt="13000"/>
          </a:blip>
          <a:stretch>
            <a:fillRect/>
          </a:stretch>
        </p:blipFill>
        <p:spPr>
          <a:xfrm>
            <a:off x="9309279" y="4401375"/>
            <a:ext cx="5103685" cy="4913249"/>
          </a:xfrm>
          <a:prstGeom prst="rect">
            <a:avLst/>
          </a:prstGeom>
          <a:ln w="12700">
            <a:miter lim="400000"/>
          </a:ln>
        </p:spPr>
      </p:pic>
      <p:sp>
        <p:nvSpPr>
          <p:cNvPr id="217" name="Line"/>
          <p:cNvSpPr/>
          <p:nvPr/>
        </p:nvSpPr>
        <p:spPr>
          <a:xfrm flipV="1">
            <a:off x="3033197" y="781556"/>
            <a:ext cx="1" cy="1905001"/>
          </a:xfrm>
          <a:prstGeom prst="line">
            <a:avLst/>
          </a:prstGeom>
          <a:ln w="25400">
            <a:solidFill>
              <a:srgbClr val="E6147A"/>
            </a:solidFill>
            <a:miter lim="400000"/>
          </a:ln>
        </p:spPr>
        <p:txBody>
          <a:bodyPr lIns="50800" tIns="50800" rIns="50800" bIns="50800" anchor="ctr"/>
          <a:lstStyle/>
          <a:p>
            <a:endParaRPr/>
          </a:p>
        </p:txBody>
      </p:sp>
      <p:sp>
        <p:nvSpPr>
          <p:cNvPr id="218" name="05"/>
          <p:cNvSpPr txBox="1"/>
          <p:nvPr/>
        </p:nvSpPr>
        <p:spPr>
          <a:xfrm>
            <a:off x="1576425" y="1206500"/>
            <a:ext cx="1071714" cy="1435100"/>
          </a:xfrm>
          <a:prstGeom prst="rect">
            <a:avLst/>
          </a:prstGeom>
          <a:solidFill>
            <a:srgbClr val="10023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defTabSz="825500">
              <a:defRPr sz="7000">
                <a:solidFill>
                  <a:srgbClr val="EACBD0"/>
                </a:solidFill>
                <a:latin typeface="Agency FB"/>
                <a:ea typeface="Agency FB"/>
                <a:cs typeface="Agency FB"/>
                <a:sym typeface="Agency FB"/>
              </a:defRPr>
            </a:lvl1pPr>
          </a:lstStyle>
          <a:p>
            <a:r>
              <a:rPr lang="en-IN" dirty="0"/>
              <a:t>08</a:t>
            </a:r>
            <a:endParaRPr dirty="0"/>
          </a:p>
        </p:txBody>
      </p:sp>
      <p:grpSp>
        <p:nvGrpSpPr>
          <p:cNvPr id="2" name="Group 1">
            <a:extLst>
              <a:ext uri="{FF2B5EF4-FFF2-40B4-BE49-F238E27FC236}">
                <a16:creationId xmlns:a16="http://schemas.microsoft.com/office/drawing/2014/main" id="{BF7A5E77-9AEC-114F-5380-347602D43A5F}"/>
              </a:ext>
            </a:extLst>
          </p:cNvPr>
          <p:cNvGrpSpPr/>
          <p:nvPr/>
        </p:nvGrpSpPr>
        <p:grpSpPr>
          <a:xfrm>
            <a:off x="2832190" y="5086241"/>
            <a:ext cx="18719620" cy="1480057"/>
            <a:chOff x="2832190" y="5086241"/>
            <a:chExt cx="18719620" cy="1480057"/>
          </a:xfrm>
        </p:grpSpPr>
        <p:sp>
          <p:nvSpPr>
            <p:cNvPr id="13" name="02  Even ‘stressed’ market phases can produce remarkable opportunities.">
              <a:extLst>
                <a:ext uri="{FF2B5EF4-FFF2-40B4-BE49-F238E27FC236}">
                  <a16:creationId xmlns:a16="http://schemas.microsoft.com/office/drawing/2014/main" id="{1555B4CD-88B0-AA4C-EF71-4A1E8A13C69D}"/>
                </a:ext>
              </a:extLst>
            </p:cNvPr>
            <p:cNvSpPr/>
            <p:nvPr/>
          </p:nvSpPr>
          <p:spPr>
            <a:xfrm>
              <a:off x="2832190" y="5086241"/>
              <a:ext cx="18719620" cy="1480057"/>
            </a:xfrm>
            <a:prstGeom prst="roundRect">
              <a:avLst>
                <a:gd name="adj" fmla="val 15000"/>
              </a:avLst>
            </a:prstGeom>
            <a:solidFill>
              <a:srgbClr val="FFFFFF"/>
            </a:solidFill>
            <a:ln w="12700">
              <a:miter lim="400000"/>
            </a:ln>
            <a:effectLst>
              <a:reflection stA="15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r>
                <a:rPr dirty="0">
                  <a:solidFill>
                    <a:srgbClr val="806883"/>
                  </a:solidFill>
                  <a:latin typeface="Avenir Heavy"/>
                  <a:ea typeface="Avenir Heavy"/>
                  <a:cs typeface="Avenir Heavy"/>
                  <a:sym typeface="Avenir Heavy"/>
                </a:rPr>
                <a:t>0</a:t>
              </a:r>
              <a:r>
                <a:rPr lang="en-US" dirty="0">
                  <a:solidFill>
                    <a:srgbClr val="806883"/>
                  </a:solidFill>
                  <a:latin typeface="Avenir Heavy"/>
                  <a:ea typeface="Avenir Heavy"/>
                  <a:cs typeface="Avenir Heavy"/>
                  <a:sym typeface="Avenir Heavy"/>
                </a:rPr>
                <a:t>1</a:t>
              </a:r>
              <a:r>
                <a:rPr dirty="0"/>
                <a:t>  </a:t>
              </a:r>
              <a:r>
                <a:rPr lang="en-US" dirty="0"/>
                <a:t> </a:t>
              </a:r>
              <a:r>
                <a:rPr lang="en-IN" dirty="0"/>
                <a:t>Positive market trends make people act carelessly and willing to ignore increasingly obvious signs</a:t>
              </a:r>
            </a:p>
            <a:p>
              <a:pPr lvl="1" algn="l" defTabSz="825500">
                <a:defRPr sz="3000">
                  <a:solidFill>
                    <a:srgbClr val="100230"/>
                  </a:solidFill>
                  <a:latin typeface="Avenir Book"/>
                  <a:ea typeface="Avenir Book"/>
                  <a:cs typeface="Avenir Book"/>
                  <a:sym typeface="Avenir Book"/>
                </a:defRPr>
              </a:pPr>
              <a:r>
                <a:rPr lang="en-IN" dirty="0"/>
                <a:t>       that the market is about to take a downturn.</a:t>
              </a:r>
            </a:p>
          </p:txBody>
        </p:sp>
        <p:sp>
          <p:nvSpPr>
            <p:cNvPr id="16" name="Line">
              <a:extLst>
                <a:ext uri="{FF2B5EF4-FFF2-40B4-BE49-F238E27FC236}">
                  <a16:creationId xmlns:a16="http://schemas.microsoft.com/office/drawing/2014/main" id="{4A666540-A5D9-04A2-D9A2-EDD515D2C08A}"/>
                </a:ext>
              </a:extLst>
            </p:cNvPr>
            <p:cNvSpPr/>
            <p:nvPr/>
          </p:nvSpPr>
          <p:spPr>
            <a:xfrm flipV="1">
              <a:off x="2894966" y="5486658"/>
              <a:ext cx="1" cy="728946"/>
            </a:xfrm>
            <a:prstGeom prst="line">
              <a:avLst/>
            </a:prstGeom>
            <a:ln w="127000">
              <a:solidFill>
                <a:srgbClr val="26F700"/>
              </a:solidFill>
              <a:miter lim="400000"/>
            </a:ln>
          </p:spPr>
          <p:txBody>
            <a:bodyPr lIns="50800" tIns="50800" rIns="50800" bIns="50800" anchor="ctr"/>
            <a:lstStyle/>
            <a:p>
              <a:endParaRPr/>
            </a:p>
          </p:txBody>
        </p:sp>
      </p:grpSp>
      <p:grpSp>
        <p:nvGrpSpPr>
          <p:cNvPr id="3" name="Group 2">
            <a:extLst>
              <a:ext uri="{FF2B5EF4-FFF2-40B4-BE49-F238E27FC236}">
                <a16:creationId xmlns:a16="http://schemas.microsoft.com/office/drawing/2014/main" id="{B52652E3-EA43-2D73-E136-6560BF640B1E}"/>
              </a:ext>
            </a:extLst>
          </p:cNvPr>
          <p:cNvGrpSpPr/>
          <p:nvPr/>
        </p:nvGrpSpPr>
        <p:grpSpPr>
          <a:xfrm>
            <a:off x="2894966" y="6906962"/>
            <a:ext cx="18719619" cy="2125588"/>
            <a:chOff x="2894966" y="6906962"/>
            <a:chExt cx="18719619" cy="2125588"/>
          </a:xfrm>
        </p:grpSpPr>
        <p:sp>
          <p:nvSpPr>
            <p:cNvPr id="12" name="03  Overall, it can be said that it is never wise to prematurely redistribute your portfolio on the basis…">
              <a:extLst>
                <a:ext uri="{FF2B5EF4-FFF2-40B4-BE49-F238E27FC236}">
                  <a16:creationId xmlns:a16="http://schemas.microsoft.com/office/drawing/2014/main" id="{9C36F7F8-47E8-2C5F-D06C-4C9487317789}"/>
                </a:ext>
              </a:extLst>
            </p:cNvPr>
            <p:cNvSpPr/>
            <p:nvPr/>
          </p:nvSpPr>
          <p:spPr>
            <a:xfrm>
              <a:off x="2894966" y="6906962"/>
              <a:ext cx="18719619" cy="2125588"/>
            </a:xfrm>
            <a:prstGeom prst="roundRect">
              <a:avLst>
                <a:gd name="adj" fmla="val 7292"/>
              </a:avLst>
            </a:prstGeom>
            <a:solidFill>
              <a:srgbClr val="FFFFFF"/>
            </a:solidFill>
            <a:ln w="12700">
              <a:miter lim="400000"/>
            </a:ln>
            <a:effectLst>
              <a:reflection stA="14734"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r>
                <a:rPr dirty="0">
                  <a:solidFill>
                    <a:srgbClr val="806883"/>
                  </a:solidFill>
                  <a:latin typeface="Avenir Heavy"/>
                  <a:ea typeface="Avenir Heavy"/>
                  <a:cs typeface="Avenir Heavy"/>
                  <a:sym typeface="Avenir Heavy"/>
                </a:rPr>
                <a:t>0</a:t>
              </a:r>
              <a:r>
                <a:rPr lang="en-IN" dirty="0">
                  <a:solidFill>
                    <a:srgbClr val="806883"/>
                  </a:solidFill>
                  <a:latin typeface="Avenir Heavy"/>
                  <a:ea typeface="Avenir Heavy"/>
                  <a:cs typeface="Avenir Heavy"/>
                  <a:sym typeface="Avenir Heavy"/>
                </a:rPr>
                <a:t>3</a:t>
              </a:r>
              <a:r>
                <a:rPr dirty="0"/>
                <a:t> </a:t>
              </a:r>
              <a:r>
                <a:rPr lang="en-US" dirty="0"/>
                <a:t> </a:t>
              </a:r>
              <a:r>
                <a:rPr dirty="0"/>
                <a:t> </a:t>
              </a:r>
              <a:r>
                <a:rPr lang="en-IN" dirty="0"/>
                <a:t>The situation is entirely reversed when it comes to markets which are already on the way out - they</a:t>
              </a:r>
            </a:p>
            <a:p>
              <a:pPr lvl="1" algn="l" defTabSz="825500">
                <a:defRPr sz="3000">
                  <a:solidFill>
                    <a:srgbClr val="100230"/>
                  </a:solidFill>
                  <a:latin typeface="Avenir Book"/>
                  <a:ea typeface="Avenir Book"/>
                  <a:cs typeface="Avenir Book"/>
                  <a:sym typeface="Avenir Book"/>
                </a:defRPr>
              </a:pPr>
              <a:r>
                <a:rPr lang="en-IN" dirty="0"/>
                <a:t>       persuade private investors to divest themselves of more and more of their positions due to fear of</a:t>
              </a:r>
            </a:p>
            <a:p>
              <a:pPr lvl="1" algn="l" defTabSz="825500">
                <a:defRPr sz="3000">
                  <a:solidFill>
                    <a:srgbClr val="100230"/>
                  </a:solidFill>
                  <a:latin typeface="Avenir Book"/>
                  <a:ea typeface="Avenir Book"/>
                  <a:cs typeface="Avenir Book"/>
                  <a:sym typeface="Avenir Book"/>
                </a:defRPr>
              </a:pPr>
              <a:r>
                <a:rPr lang="en-IN" dirty="0"/>
                <a:t>       further losses.</a:t>
              </a:r>
            </a:p>
          </p:txBody>
        </p:sp>
        <p:sp>
          <p:nvSpPr>
            <p:cNvPr id="14" name="Line">
              <a:extLst>
                <a:ext uri="{FF2B5EF4-FFF2-40B4-BE49-F238E27FC236}">
                  <a16:creationId xmlns:a16="http://schemas.microsoft.com/office/drawing/2014/main" id="{51214969-6592-6E01-29A6-033D55E66B95}"/>
                </a:ext>
              </a:extLst>
            </p:cNvPr>
            <p:cNvSpPr/>
            <p:nvPr/>
          </p:nvSpPr>
          <p:spPr>
            <a:xfrm flipV="1">
              <a:off x="2950501" y="7386158"/>
              <a:ext cx="0" cy="1167196"/>
            </a:xfrm>
            <a:prstGeom prst="line">
              <a:avLst/>
            </a:prstGeom>
            <a:ln w="127000">
              <a:solidFill>
                <a:srgbClr val="26F700"/>
              </a:solidFill>
              <a:miter lim="400000"/>
            </a:ln>
          </p:spPr>
          <p:txBody>
            <a:bodyPr lIns="50800" tIns="50800" rIns="50800" bIns="50800" anchor="ctr"/>
            <a:lstStyle/>
            <a:p>
              <a:endParaRPr/>
            </a:p>
          </p:txBody>
        </p:sp>
      </p:grpSp>
      <p:grpSp>
        <p:nvGrpSpPr>
          <p:cNvPr id="4" name="Group 3">
            <a:extLst>
              <a:ext uri="{FF2B5EF4-FFF2-40B4-BE49-F238E27FC236}">
                <a16:creationId xmlns:a16="http://schemas.microsoft.com/office/drawing/2014/main" id="{495E7D27-21C6-D9C3-0CA5-2CE25F77F272}"/>
              </a:ext>
            </a:extLst>
          </p:cNvPr>
          <p:cNvGrpSpPr/>
          <p:nvPr/>
        </p:nvGrpSpPr>
        <p:grpSpPr>
          <a:xfrm>
            <a:off x="2894966" y="9511746"/>
            <a:ext cx="18719619" cy="1282634"/>
            <a:chOff x="2894966" y="9511746"/>
            <a:chExt cx="18719619" cy="1282634"/>
          </a:xfrm>
        </p:grpSpPr>
        <p:sp>
          <p:nvSpPr>
            <p:cNvPr id="17" name="03  Overall, it can be said that it is never wise to prematurely redistribute your portfolio on the basis…">
              <a:extLst>
                <a:ext uri="{FF2B5EF4-FFF2-40B4-BE49-F238E27FC236}">
                  <a16:creationId xmlns:a16="http://schemas.microsoft.com/office/drawing/2014/main" id="{FCF99C02-E037-E310-6B92-954FC7F0A4D6}"/>
                </a:ext>
              </a:extLst>
            </p:cNvPr>
            <p:cNvSpPr/>
            <p:nvPr/>
          </p:nvSpPr>
          <p:spPr>
            <a:xfrm>
              <a:off x="2894966" y="9511746"/>
              <a:ext cx="18719619" cy="1282634"/>
            </a:xfrm>
            <a:prstGeom prst="roundRect">
              <a:avLst>
                <a:gd name="adj" fmla="val 7292"/>
              </a:avLst>
            </a:prstGeom>
            <a:solidFill>
              <a:srgbClr val="FFFFFF"/>
            </a:solidFill>
            <a:ln w="12700">
              <a:miter lim="400000"/>
            </a:ln>
            <a:effectLst>
              <a:reflection stA="14734"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r>
                <a:rPr dirty="0">
                  <a:solidFill>
                    <a:srgbClr val="806883"/>
                  </a:solidFill>
                  <a:latin typeface="Avenir Heavy"/>
                  <a:ea typeface="Avenir Heavy"/>
                  <a:cs typeface="Avenir Heavy"/>
                  <a:sym typeface="Avenir Heavy"/>
                </a:rPr>
                <a:t>0</a:t>
              </a:r>
              <a:r>
                <a:rPr lang="en-IN" dirty="0">
                  <a:solidFill>
                    <a:srgbClr val="806883"/>
                  </a:solidFill>
                  <a:latin typeface="Avenir Heavy"/>
                  <a:ea typeface="Avenir Heavy"/>
                  <a:cs typeface="Avenir Heavy"/>
                  <a:sym typeface="Avenir Heavy"/>
                </a:rPr>
                <a:t>3</a:t>
              </a:r>
              <a:r>
                <a:rPr dirty="0"/>
                <a:t> </a:t>
              </a:r>
              <a:r>
                <a:rPr lang="en-US" dirty="0"/>
                <a:t> </a:t>
              </a:r>
              <a:r>
                <a:rPr dirty="0"/>
                <a:t> </a:t>
              </a:r>
              <a:r>
                <a:rPr lang="en-IN" dirty="0"/>
                <a:t>Both eventualities lead to a very cyclical investing mentality.</a:t>
              </a:r>
            </a:p>
          </p:txBody>
        </p:sp>
        <p:sp>
          <p:nvSpPr>
            <p:cNvPr id="18" name="Line">
              <a:extLst>
                <a:ext uri="{FF2B5EF4-FFF2-40B4-BE49-F238E27FC236}">
                  <a16:creationId xmlns:a16="http://schemas.microsoft.com/office/drawing/2014/main" id="{61488AC9-95E8-B509-427E-A55E27244195}"/>
                </a:ext>
              </a:extLst>
            </p:cNvPr>
            <p:cNvSpPr/>
            <p:nvPr/>
          </p:nvSpPr>
          <p:spPr>
            <a:xfrm flipV="1">
              <a:off x="2950501" y="9857128"/>
              <a:ext cx="0" cy="647321"/>
            </a:xfrm>
            <a:prstGeom prst="line">
              <a:avLst/>
            </a:prstGeom>
            <a:ln w="127000">
              <a:solidFill>
                <a:srgbClr val="26F700"/>
              </a:solidFill>
              <a:miter lim="400000"/>
            </a:ln>
          </p:spPr>
          <p:txBody>
            <a:bodyPr lIns="50800" tIns="50800" rIns="50800" bIns="50800" anchor="ctr"/>
            <a:lstStyle/>
            <a:p>
              <a:endParaRPr/>
            </a:p>
          </p:txBody>
        </p:sp>
      </p:grpSp>
      <p:grpSp>
        <p:nvGrpSpPr>
          <p:cNvPr id="5" name="Group 4">
            <a:extLst>
              <a:ext uri="{FF2B5EF4-FFF2-40B4-BE49-F238E27FC236}">
                <a16:creationId xmlns:a16="http://schemas.microsoft.com/office/drawing/2014/main" id="{030A34C3-CB9C-8C67-AAE6-8E8896F9B659}"/>
              </a:ext>
            </a:extLst>
          </p:cNvPr>
          <p:cNvGrpSpPr/>
          <p:nvPr/>
        </p:nvGrpSpPr>
        <p:grpSpPr>
          <a:xfrm>
            <a:off x="21525131" y="954783"/>
            <a:ext cx="1905000" cy="1905000"/>
            <a:chOff x="21525131" y="954783"/>
            <a:chExt cx="1905000" cy="1905000"/>
          </a:xfrm>
        </p:grpSpPr>
        <p:sp>
          <p:nvSpPr>
            <p:cNvPr id="22" name="Teardrop 21">
              <a:extLst>
                <a:ext uri="{FF2B5EF4-FFF2-40B4-BE49-F238E27FC236}">
                  <a16:creationId xmlns:a16="http://schemas.microsoft.com/office/drawing/2014/main" id="{D22F8707-3A4C-7CA2-04D0-F619597DBAF8}"/>
                </a:ext>
              </a:extLst>
            </p:cNvPr>
            <p:cNvSpPr/>
            <p:nvPr/>
          </p:nvSpPr>
          <p:spPr>
            <a:xfrm>
              <a:off x="21525131" y="954783"/>
              <a:ext cx="1905000" cy="1905000"/>
            </a:xfrm>
            <a:prstGeom prst="teardrop">
              <a:avLst/>
            </a:prstGeom>
            <a:noFill/>
            <a:ln w="28575">
              <a:solidFill>
                <a:srgbClr val="25F800"/>
              </a:solidFill>
            </a:ln>
            <a:effectLst>
              <a:glow rad="228600">
                <a:schemeClr val="accent3">
                  <a:satMod val="175000"/>
                  <a:alpha val="40000"/>
                </a:schemeClr>
              </a:glow>
              <a:reflection stA="52000" endPos="30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solidFill>
                  <a:srgbClr val="EACBD0"/>
                </a:solidFill>
                <a:highlight>
                  <a:srgbClr val="00FF00"/>
                </a:highlight>
              </a:endParaRPr>
            </a:p>
          </p:txBody>
        </p:sp>
        <p:pic>
          <p:nvPicPr>
            <p:cNvPr id="23" name="Graphic 22">
              <a:extLst>
                <a:ext uri="{FF2B5EF4-FFF2-40B4-BE49-F238E27FC236}">
                  <a16:creationId xmlns:a16="http://schemas.microsoft.com/office/drawing/2014/main" id="{9419BC54-5FFC-26C2-7452-9AAB389408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943031" y="1372683"/>
              <a:ext cx="1069200" cy="1069200"/>
            </a:xfrm>
            <a:prstGeom prst="rect">
              <a:avLst/>
            </a:prstGeom>
          </p:spPr>
        </p:pic>
      </p:grpSp>
    </p:spTree>
    <p:extLst>
      <p:ext uri="{BB962C8B-B14F-4D97-AF65-F5344CB8AC3E}">
        <p14:creationId xmlns:p14="http://schemas.microsoft.com/office/powerpoint/2010/main" val="7391183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8"/>
                                        </p:tgtEl>
                                        <p:attrNameLst>
                                          <p:attrName>style.visibility</p:attrName>
                                        </p:attrNameLst>
                                      </p:cBhvr>
                                      <p:to>
                                        <p:strVal val="visible"/>
                                      </p:to>
                                    </p:set>
                                    <p:anim calcmode="lin" valueType="num">
                                      <p:cBhvr additive="base">
                                        <p:cTn id="7" dur="500" fill="hold"/>
                                        <p:tgtEl>
                                          <p:spTgt spid="218"/>
                                        </p:tgtEl>
                                        <p:attrNameLst>
                                          <p:attrName>ppt_x</p:attrName>
                                        </p:attrNameLst>
                                      </p:cBhvr>
                                      <p:tavLst>
                                        <p:tav tm="0">
                                          <p:val>
                                            <p:strVal val="#ppt_x"/>
                                          </p:val>
                                        </p:tav>
                                        <p:tav tm="100000">
                                          <p:val>
                                            <p:strVal val="#ppt_x"/>
                                          </p:val>
                                        </p:tav>
                                      </p:tavLst>
                                    </p:anim>
                                    <p:anim calcmode="lin" valueType="num">
                                      <p:cBhvr additive="base">
                                        <p:cTn id="8" dur="500" fill="hold"/>
                                        <p:tgtEl>
                                          <p:spTgt spid="2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17"/>
                                        </p:tgtEl>
                                        <p:attrNameLst>
                                          <p:attrName>style.visibility</p:attrName>
                                        </p:attrNameLst>
                                      </p:cBhvr>
                                      <p:to>
                                        <p:strVal val="visible"/>
                                      </p:to>
                                    </p:set>
                                    <p:anim calcmode="lin" valueType="num">
                                      <p:cBhvr additive="base">
                                        <p:cTn id="12" dur="500" fill="hold"/>
                                        <p:tgtEl>
                                          <p:spTgt spid="217"/>
                                        </p:tgtEl>
                                        <p:attrNameLst>
                                          <p:attrName>ppt_x</p:attrName>
                                        </p:attrNameLst>
                                      </p:cBhvr>
                                      <p:tavLst>
                                        <p:tav tm="0">
                                          <p:val>
                                            <p:strVal val="#ppt_x"/>
                                          </p:val>
                                        </p:tav>
                                        <p:tav tm="100000">
                                          <p:val>
                                            <p:strVal val="#ppt_x"/>
                                          </p:val>
                                        </p:tav>
                                      </p:tavLst>
                                    </p:anim>
                                    <p:anim calcmode="lin" valueType="num">
                                      <p:cBhvr additive="base">
                                        <p:cTn id="13" dur="500" fill="hold"/>
                                        <p:tgtEl>
                                          <p:spTgt spid="21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15"/>
                                        </p:tgtEl>
                                        <p:attrNameLst>
                                          <p:attrName>style.visibility</p:attrName>
                                        </p:attrNameLst>
                                      </p:cBhvr>
                                      <p:to>
                                        <p:strVal val="visible"/>
                                      </p:to>
                                    </p:set>
                                    <p:anim calcmode="lin" valueType="num">
                                      <p:cBhvr additive="base">
                                        <p:cTn id="17" dur="500" fill="hold"/>
                                        <p:tgtEl>
                                          <p:spTgt spid="215"/>
                                        </p:tgtEl>
                                        <p:attrNameLst>
                                          <p:attrName>ppt_x</p:attrName>
                                        </p:attrNameLst>
                                      </p:cBhvr>
                                      <p:tavLst>
                                        <p:tav tm="0">
                                          <p:val>
                                            <p:strVal val="#ppt_x"/>
                                          </p:val>
                                        </p:tav>
                                        <p:tav tm="100000">
                                          <p:val>
                                            <p:strVal val="#ppt_x"/>
                                          </p:val>
                                        </p:tav>
                                      </p:tavLst>
                                    </p:anim>
                                    <p:anim calcmode="lin" valueType="num">
                                      <p:cBhvr additive="base">
                                        <p:cTn id="18" dur="500" fill="hold"/>
                                        <p:tgtEl>
                                          <p:spTgt spid="215"/>
                                        </p:tgtEl>
                                        <p:attrNameLst>
                                          <p:attrName>ppt_y</p:attrName>
                                        </p:attrNameLst>
                                      </p:cBhvr>
                                      <p:tavLst>
                                        <p:tav tm="0">
                                          <p:val>
                                            <p:strVal val="0-#ppt_h/2"/>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0-#ppt_w/2"/>
                                          </p:val>
                                        </p:tav>
                                        <p:tav tm="100000">
                                          <p:val>
                                            <p:strVal val="#ppt_x"/>
                                          </p:val>
                                        </p:tav>
                                      </p:tavLst>
                                    </p:anim>
                                    <p:anim calcmode="lin" valueType="num">
                                      <p:cBhvr additive="base">
                                        <p:cTn id="27"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0-#ppt_w/2"/>
                                          </p:val>
                                        </p:tav>
                                        <p:tav tm="100000">
                                          <p:val>
                                            <p:strVal val="#ppt_x"/>
                                          </p:val>
                                        </p:tav>
                                      </p:tavLst>
                                    </p:anim>
                                    <p:anim calcmode="lin" valueType="num">
                                      <p:cBhvr additive="base">
                                        <p:cTn id="3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0-#ppt_w/2"/>
                                          </p:val>
                                        </p:tav>
                                        <p:tav tm="100000">
                                          <p:val>
                                            <p:strVal val="#ppt_x"/>
                                          </p:val>
                                        </p:tav>
                                      </p:tavLst>
                                    </p:anim>
                                    <p:anim calcmode="lin" valueType="num">
                                      <p:cBhvr additive="base">
                                        <p:cTn id="39"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P spid="217" grpId="0" animBg="1"/>
      <p:bldP spid="2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00230"/>
        </a:solidFill>
        <a:effectLst/>
      </p:bgPr>
    </p:bg>
    <p:spTree>
      <p:nvGrpSpPr>
        <p:cNvPr id="1" name=""/>
        <p:cNvGrpSpPr/>
        <p:nvPr/>
      </p:nvGrpSpPr>
      <p:grpSpPr>
        <a:xfrm>
          <a:off x="0" y="0"/>
          <a:ext cx="0" cy="0"/>
          <a:chOff x="0" y="0"/>
          <a:chExt cx="0" cy="0"/>
        </a:xfrm>
      </p:grpSpPr>
      <p:sp>
        <p:nvSpPr>
          <p:cNvPr id="215" name="Don’t let a negative prevailing mood sway…"/>
          <p:cNvSpPr txBox="1">
            <a:spLocks noGrp="1"/>
          </p:cNvSpPr>
          <p:nvPr>
            <p:ph type="title"/>
          </p:nvPr>
        </p:nvSpPr>
        <p:spPr>
          <a:xfrm>
            <a:off x="3451098" y="1064003"/>
            <a:ext cx="18719617" cy="2715680"/>
          </a:xfrm>
          <a:prstGeom prst="rect">
            <a:avLst/>
          </a:prstGeom>
        </p:spPr>
        <p:txBody>
          <a:bodyPr>
            <a:normAutofit fontScale="90000"/>
          </a:bodyPr>
          <a:lstStyle/>
          <a:p>
            <a:pPr defTabSz="457200">
              <a:lnSpc>
                <a:spcPts val="9600"/>
              </a:lnSpc>
              <a:spcBef>
                <a:spcPts val="1000"/>
              </a:spcBef>
              <a:defRPr sz="7000" b="0" spc="0">
                <a:solidFill>
                  <a:srgbClr val="EACBD0"/>
                </a:solidFill>
                <a:latin typeface="Yu Mincho Regular"/>
                <a:ea typeface="Yu Mincho Regular"/>
                <a:cs typeface="Yu Mincho Regular"/>
                <a:sym typeface="Yu Mincho Regular"/>
              </a:defRPr>
            </a:pPr>
            <a:r>
              <a:rPr lang="en-US" sz="6600" spc="100" dirty="0">
                <a:solidFill>
                  <a:srgbClr val="EACBD0"/>
                </a:solidFill>
                <a:latin typeface="Yu Mincho" panose="02020400000000000000" pitchFamily="18" charset="-128"/>
                <a:ea typeface="Yu Mincho" panose="02020400000000000000" pitchFamily="18" charset="-128"/>
              </a:rPr>
              <a:t>Stay ready for action with good liquidity </a:t>
            </a:r>
            <a:br>
              <a:rPr lang="en-US" sz="6600" spc="100" dirty="0">
                <a:solidFill>
                  <a:srgbClr val="EACBD0"/>
                </a:solidFill>
                <a:latin typeface="Yu Mincho" panose="02020400000000000000" pitchFamily="18" charset="-128"/>
                <a:ea typeface="Yu Mincho" panose="02020400000000000000" pitchFamily="18" charset="-128"/>
              </a:rPr>
            </a:br>
            <a:r>
              <a:rPr lang="en-US" sz="6600" spc="100" dirty="0">
                <a:solidFill>
                  <a:srgbClr val="EACBD0"/>
                </a:solidFill>
                <a:latin typeface="Yu Mincho" panose="02020400000000000000" pitchFamily="18" charset="-128"/>
                <a:ea typeface="Yu Mincho" panose="02020400000000000000" pitchFamily="18" charset="-128"/>
              </a:rPr>
              <a:t>management.</a:t>
            </a:r>
            <a:br>
              <a:rPr lang="en-US" sz="6600" spc="100" dirty="0">
                <a:solidFill>
                  <a:srgbClr val="EACBD0"/>
                </a:solidFill>
                <a:latin typeface="Yu Mincho" panose="02020400000000000000" pitchFamily="18" charset="-128"/>
                <a:ea typeface="Yu Mincho" panose="02020400000000000000" pitchFamily="18" charset="-128"/>
              </a:rPr>
            </a:br>
            <a:endParaRPr lang="en-US" sz="6600" spc="100" dirty="0">
              <a:solidFill>
                <a:srgbClr val="EACBD0"/>
              </a:solidFill>
              <a:latin typeface="Yu Mincho" panose="02020400000000000000" pitchFamily="18" charset="-128"/>
              <a:ea typeface="Yu Mincho" panose="02020400000000000000" pitchFamily="18" charset="-128"/>
            </a:endParaRPr>
          </a:p>
        </p:txBody>
      </p:sp>
      <p:pic>
        <p:nvPicPr>
          <p:cNvPr id="216" name="FinTech-logoAsset 1.png" descr="FinTech-logoAsset 1.png"/>
          <p:cNvPicPr>
            <a:picLocks noChangeAspect="1"/>
          </p:cNvPicPr>
          <p:nvPr/>
        </p:nvPicPr>
        <p:blipFill>
          <a:blip r:embed="rId3">
            <a:alphaModFix amt="13000"/>
          </a:blip>
          <a:stretch>
            <a:fillRect/>
          </a:stretch>
        </p:blipFill>
        <p:spPr>
          <a:xfrm>
            <a:off x="9309279" y="4401375"/>
            <a:ext cx="5103685" cy="4913249"/>
          </a:xfrm>
          <a:prstGeom prst="rect">
            <a:avLst/>
          </a:prstGeom>
          <a:ln w="12700">
            <a:miter lim="400000"/>
          </a:ln>
        </p:spPr>
      </p:pic>
      <p:sp>
        <p:nvSpPr>
          <p:cNvPr id="217" name="Line"/>
          <p:cNvSpPr/>
          <p:nvPr/>
        </p:nvSpPr>
        <p:spPr>
          <a:xfrm flipV="1">
            <a:off x="3033197" y="781556"/>
            <a:ext cx="1" cy="1905001"/>
          </a:xfrm>
          <a:prstGeom prst="line">
            <a:avLst/>
          </a:prstGeom>
          <a:ln w="25400">
            <a:solidFill>
              <a:srgbClr val="E6147A"/>
            </a:solidFill>
            <a:miter lim="400000"/>
          </a:ln>
        </p:spPr>
        <p:txBody>
          <a:bodyPr lIns="50800" tIns="50800" rIns="50800" bIns="50800" anchor="ctr"/>
          <a:lstStyle/>
          <a:p>
            <a:endParaRPr/>
          </a:p>
        </p:txBody>
      </p:sp>
      <p:sp>
        <p:nvSpPr>
          <p:cNvPr id="218" name="05"/>
          <p:cNvSpPr txBox="1"/>
          <p:nvPr/>
        </p:nvSpPr>
        <p:spPr>
          <a:xfrm>
            <a:off x="1576425" y="1206500"/>
            <a:ext cx="1071714" cy="1435100"/>
          </a:xfrm>
          <a:prstGeom prst="rect">
            <a:avLst/>
          </a:prstGeom>
          <a:solidFill>
            <a:srgbClr val="10023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defTabSz="825500">
              <a:defRPr sz="7000">
                <a:solidFill>
                  <a:srgbClr val="EACBD0"/>
                </a:solidFill>
                <a:latin typeface="Agency FB"/>
                <a:ea typeface="Agency FB"/>
                <a:cs typeface="Agency FB"/>
                <a:sym typeface="Agency FB"/>
              </a:defRPr>
            </a:lvl1pPr>
          </a:lstStyle>
          <a:p>
            <a:r>
              <a:rPr lang="en-IN" dirty="0"/>
              <a:t>09</a:t>
            </a:r>
            <a:endParaRPr dirty="0"/>
          </a:p>
        </p:txBody>
      </p:sp>
      <p:grpSp>
        <p:nvGrpSpPr>
          <p:cNvPr id="2" name="Group 1">
            <a:extLst>
              <a:ext uri="{FF2B5EF4-FFF2-40B4-BE49-F238E27FC236}">
                <a16:creationId xmlns:a16="http://schemas.microsoft.com/office/drawing/2014/main" id="{28DA2B48-1978-5744-8997-33A314CDF18D}"/>
              </a:ext>
            </a:extLst>
          </p:cNvPr>
          <p:cNvGrpSpPr/>
          <p:nvPr/>
        </p:nvGrpSpPr>
        <p:grpSpPr>
          <a:xfrm>
            <a:off x="2832190" y="4963887"/>
            <a:ext cx="18719620" cy="1602412"/>
            <a:chOff x="2832190" y="4963887"/>
            <a:chExt cx="18719620" cy="1602412"/>
          </a:xfrm>
        </p:grpSpPr>
        <p:sp>
          <p:nvSpPr>
            <p:cNvPr id="13" name="02  Even ‘stressed’ market phases can produce remarkable opportunities.">
              <a:extLst>
                <a:ext uri="{FF2B5EF4-FFF2-40B4-BE49-F238E27FC236}">
                  <a16:creationId xmlns:a16="http://schemas.microsoft.com/office/drawing/2014/main" id="{1555B4CD-88B0-AA4C-EF71-4A1E8A13C69D}"/>
                </a:ext>
              </a:extLst>
            </p:cNvPr>
            <p:cNvSpPr/>
            <p:nvPr/>
          </p:nvSpPr>
          <p:spPr>
            <a:xfrm>
              <a:off x="2832190" y="4963887"/>
              <a:ext cx="18719620" cy="1602412"/>
            </a:xfrm>
            <a:prstGeom prst="roundRect">
              <a:avLst>
                <a:gd name="adj" fmla="val 15000"/>
              </a:avLst>
            </a:prstGeom>
            <a:solidFill>
              <a:srgbClr val="FFFFFF"/>
            </a:solidFill>
            <a:ln w="12700">
              <a:miter lim="400000"/>
            </a:ln>
            <a:effectLst>
              <a:reflection stA="15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r>
                <a:rPr dirty="0">
                  <a:solidFill>
                    <a:srgbClr val="806883"/>
                  </a:solidFill>
                  <a:latin typeface="Avenir Heavy"/>
                  <a:ea typeface="Avenir Heavy"/>
                  <a:cs typeface="Avenir Heavy"/>
                  <a:sym typeface="Avenir Heavy"/>
                </a:rPr>
                <a:t>0</a:t>
              </a:r>
              <a:r>
                <a:rPr lang="en-US" dirty="0">
                  <a:solidFill>
                    <a:srgbClr val="806883"/>
                  </a:solidFill>
                  <a:latin typeface="Avenir Heavy"/>
                  <a:ea typeface="Avenir Heavy"/>
                  <a:cs typeface="Avenir Heavy"/>
                  <a:sym typeface="Avenir Heavy"/>
                </a:rPr>
                <a:t>1</a:t>
              </a:r>
              <a:r>
                <a:rPr lang="en-IN" dirty="0"/>
                <a:t>   Investors who are always completely invested do not have any room for manoeuvre during periods of</a:t>
              </a:r>
            </a:p>
            <a:p>
              <a:pPr lvl="1" algn="l" defTabSz="825500">
                <a:defRPr sz="3000">
                  <a:solidFill>
                    <a:srgbClr val="100230"/>
                  </a:solidFill>
                  <a:latin typeface="Avenir Book"/>
                  <a:ea typeface="Avenir Book"/>
                  <a:cs typeface="Avenir Book"/>
                  <a:sym typeface="Avenir Book"/>
                </a:defRPr>
              </a:pPr>
              <a:r>
                <a:rPr lang="en-IN" dirty="0"/>
                <a:t>       undervaluation and therefore miss out on favourable buying opportunities.</a:t>
              </a:r>
            </a:p>
          </p:txBody>
        </p:sp>
        <p:sp>
          <p:nvSpPr>
            <p:cNvPr id="16" name="Line">
              <a:extLst>
                <a:ext uri="{FF2B5EF4-FFF2-40B4-BE49-F238E27FC236}">
                  <a16:creationId xmlns:a16="http://schemas.microsoft.com/office/drawing/2014/main" id="{4A666540-A5D9-04A2-D9A2-EDD515D2C08A}"/>
                </a:ext>
              </a:extLst>
            </p:cNvPr>
            <p:cNvSpPr/>
            <p:nvPr/>
          </p:nvSpPr>
          <p:spPr>
            <a:xfrm flipV="1">
              <a:off x="2894966" y="5425480"/>
              <a:ext cx="1" cy="732339"/>
            </a:xfrm>
            <a:prstGeom prst="line">
              <a:avLst/>
            </a:prstGeom>
            <a:ln w="127000">
              <a:solidFill>
                <a:srgbClr val="26F700"/>
              </a:solidFill>
              <a:miter lim="400000"/>
            </a:ln>
          </p:spPr>
          <p:txBody>
            <a:bodyPr lIns="50800" tIns="50800" rIns="50800" bIns="50800" anchor="ctr"/>
            <a:lstStyle/>
            <a:p>
              <a:endParaRPr/>
            </a:p>
          </p:txBody>
        </p:sp>
      </p:grpSp>
      <p:grpSp>
        <p:nvGrpSpPr>
          <p:cNvPr id="3" name="Group 2">
            <a:extLst>
              <a:ext uri="{FF2B5EF4-FFF2-40B4-BE49-F238E27FC236}">
                <a16:creationId xmlns:a16="http://schemas.microsoft.com/office/drawing/2014/main" id="{6D791CE5-1BAF-BAD1-01D8-5A2FF36FE57B}"/>
              </a:ext>
            </a:extLst>
          </p:cNvPr>
          <p:cNvGrpSpPr/>
          <p:nvPr/>
        </p:nvGrpSpPr>
        <p:grpSpPr>
          <a:xfrm>
            <a:off x="2894966" y="6906962"/>
            <a:ext cx="18719619" cy="1936667"/>
            <a:chOff x="2894966" y="6906962"/>
            <a:chExt cx="18719619" cy="1936667"/>
          </a:xfrm>
        </p:grpSpPr>
        <p:sp>
          <p:nvSpPr>
            <p:cNvPr id="12" name="03  Overall, it can be said that it is never wise to prematurely redistribute your portfolio on the basis…">
              <a:extLst>
                <a:ext uri="{FF2B5EF4-FFF2-40B4-BE49-F238E27FC236}">
                  <a16:creationId xmlns:a16="http://schemas.microsoft.com/office/drawing/2014/main" id="{9C36F7F8-47E8-2C5F-D06C-4C9487317789}"/>
                </a:ext>
              </a:extLst>
            </p:cNvPr>
            <p:cNvSpPr/>
            <p:nvPr/>
          </p:nvSpPr>
          <p:spPr>
            <a:xfrm>
              <a:off x="2894966" y="6906962"/>
              <a:ext cx="18719619" cy="1936667"/>
            </a:xfrm>
            <a:prstGeom prst="roundRect">
              <a:avLst>
                <a:gd name="adj" fmla="val 7292"/>
              </a:avLst>
            </a:prstGeom>
            <a:solidFill>
              <a:srgbClr val="FFFFFF"/>
            </a:solidFill>
            <a:ln w="12700">
              <a:miter lim="400000"/>
            </a:ln>
            <a:effectLst>
              <a:reflection stA="14734"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r>
                <a:rPr dirty="0">
                  <a:solidFill>
                    <a:srgbClr val="806883"/>
                  </a:solidFill>
                  <a:latin typeface="Avenir Heavy"/>
                  <a:ea typeface="Avenir Heavy"/>
                  <a:cs typeface="Avenir Heavy"/>
                  <a:sym typeface="Avenir Heavy"/>
                </a:rPr>
                <a:t>0</a:t>
              </a:r>
              <a:r>
                <a:rPr lang="en-IN" dirty="0">
                  <a:solidFill>
                    <a:srgbClr val="806883"/>
                  </a:solidFill>
                  <a:latin typeface="Avenir Heavy"/>
                  <a:ea typeface="Avenir Heavy"/>
                  <a:cs typeface="Avenir Heavy"/>
                  <a:sym typeface="Avenir Heavy"/>
                </a:rPr>
                <a:t>2</a:t>
              </a:r>
              <a:r>
                <a:rPr dirty="0"/>
                <a:t> </a:t>
              </a:r>
              <a:r>
                <a:rPr lang="en-US" dirty="0"/>
                <a:t> </a:t>
              </a:r>
              <a:r>
                <a:rPr dirty="0"/>
                <a:t> </a:t>
              </a:r>
              <a:r>
                <a:rPr lang="en-IN" dirty="0"/>
                <a:t>Some investors become incredibly nervous if there is still some residual liquidity in their portfolios</a:t>
              </a:r>
            </a:p>
            <a:p>
              <a:pPr lvl="1" algn="l" defTabSz="825500">
                <a:defRPr sz="3000">
                  <a:solidFill>
                    <a:srgbClr val="100230"/>
                  </a:solidFill>
                  <a:latin typeface="Avenir Book"/>
                  <a:ea typeface="Avenir Book"/>
                  <a:cs typeface="Avenir Book"/>
                  <a:sym typeface="Avenir Book"/>
                </a:defRPr>
              </a:pPr>
              <a:r>
                <a:rPr lang="en-IN" dirty="0"/>
                <a:t>       because they (quite rightly) recognize that this liquidity will not lead to a positive return.</a:t>
              </a:r>
            </a:p>
          </p:txBody>
        </p:sp>
        <p:sp>
          <p:nvSpPr>
            <p:cNvPr id="14" name="Line">
              <a:extLst>
                <a:ext uri="{FF2B5EF4-FFF2-40B4-BE49-F238E27FC236}">
                  <a16:creationId xmlns:a16="http://schemas.microsoft.com/office/drawing/2014/main" id="{51214969-6592-6E01-29A6-033D55E66B95}"/>
                </a:ext>
              </a:extLst>
            </p:cNvPr>
            <p:cNvSpPr/>
            <p:nvPr/>
          </p:nvSpPr>
          <p:spPr>
            <a:xfrm flipV="1">
              <a:off x="2950501" y="7464535"/>
              <a:ext cx="0" cy="843442"/>
            </a:xfrm>
            <a:prstGeom prst="line">
              <a:avLst/>
            </a:prstGeom>
            <a:ln w="127000">
              <a:solidFill>
                <a:srgbClr val="26F700"/>
              </a:solidFill>
              <a:miter lim="400000"/>
            </a:ln>
          </p:spPr>
          <p:txBody>
            <a:bodyPr lIns="50800" tIns="50800" rIns="50800" bIns="50800" anchor="ctr"/>
            <a:lstStyle/>
            <a:p>
              <a:endParaRPr/>
            </a:p>
          </p:txBody>
        </p:sp>
      </p:grpSp>
      <p:grpSp>
        <p:nvGrpSpPr>
          <p:cNvPr id="4" name="Group 3">
            <a:extLst>
              <a:ext uri="{FF2B5EF4-FFF2-40B4-BE49-F238E27FC236}">
                <a16:creationId xmlns:a16="http://schemas.microsoft.com/office/drawing/2014/main" id="{7AB83119-5BC8-6F34-AFF8-DB23E3DDD32E}"/>
              </a:ext>
            </a:extLst>
          </p:cNvPr>
          <p:cNvGrpSpPr/>
          <p:nvPr/>
        </p:nvGrpSpPr>
        <p:grpSpPr>
          <a:xfrm>
            <a:off x="2894966" y="9249460"/>
            <a:ext cx="18719619" cy="1282634"/>
            <a:chOff x="2894966" y="9511746"/>
            <a:chExt cx="18719619" cy="1282634"/>
          </a:xfrm>
        </p:grpSpPr>
        <p:sp>
          <p:nvSpPr>
            <p:cNvPr id="17" name="03  Overall, it can be said that it is never wise to prematurely redistribute your portfolio on the basis…">
              <a:extLst>
                <a:ext uri="{FF2B5EF4-FFF2-40B4-BE49-F238E27FC236}">
                  <a16:creationId xmlns:a16="http://schemas.microsoft.com/office/drawing/2014/main" id="{FCF99C02-E037-E310-6B92-954FC7F0A4D6}"/>
                </a:ext>
              </a:extLst>
            </p:cNvPr>
            <p:cNvSpPr/>
            <p:nvPr/>
          </p:nvSpPr>
          <p:spPr>
            <a:xfrm>
              <a:off x="2894966" y="9511746"/>
              <a:ext cx="18719619" cy="1282634"/>
            </a:xfrm>
            <a:prstGeom prst="roundRect">
              <a:avLst>
                <a:gd name="adj" fmla="val 7292"/>
              </a:avLst>
            </a:prstGeom>
            <a:solidFill>
              <a:srgbClr val="FFFFFF"/>
            </a:solidFill>
            <a:ln w="12700">
              <a:miter lim="400000"/>
            </a:ln>
            <a:effectLst>
              <a:reflection stA="14734"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r>
                <a:rPr dirty="0">
                  <a:solidFill>
                    <a:srgbClr val="806883"/>
                  </a:solidFill>
                  <a:latin typeface="Avenir Heavy"/>
                  <a:ea typeface="Avenir Heavy"/>
                  <a:cs typeface="Avenir Heavy"/>
                  <a:sym typeface="Avenir Heavy"/>
                </a:rPr>
                <a:t>0</a:t>
              </a:r>
              <a:r>
                <a:rPr lang="en-IN" dirty="0">
                  <a:solidFill>
                    <a:srgbClr val="806883"/>
                  </a:solidFill>
                  <a:latin typeface="Avenir Heavy"/>
                  <a:ea typeface="Avenir Heavy"/>
                  <a:cs typeface="Avenir Heavy"/>
                  <a:sym typeface="Avenir Heavy"/>
                </a:rPr>
                <a:t>3</a:t>
              </a:r>
              <a:r>
                <a:rPr dirty="0"/>
                <a:t> </a:t>
              </a:r>
              <a:r>
                <a:rPr lang="en-US" dirty="0"/>
                <a:t> </a:t>
              </a:r>
              <a:r>
                <a:rPr dirty="0"/>
                <a:t> </a:t>
              </a:r>
              <a:r>
                <a:rPr lang="en-IN" dirty="0"/>
                <a:t>Make sure to have an appropriate investment horizon.</a:t>
              </a:r>
            </a:p>
          </p:txBody>
        </p:sp>
        <p:sp>
          <p:nvSpPr>
            <p:cNvPr id="18" name="Line">
              <a:extLst>
                <a:ext uri="{FF2B5EF4-FFF2-40B4-BE49-F238E27FC236}">
                  <a16:creationId xmlns:a16="http://schemas.microsoft.com/office/drawing/2014/main" id="{61488AC9-95E8-B509-427E-A55E27244195}"/>
                </a:ext>
              </a:extLst>
            </p:cNvPr>
            <p:cNvSpPr/>
            <p:nvPr/>
          </p:nvSpPr>
          <p:spPr>
            <a:xfrm flipV="1">
              <a:off x="2950501" y="9857128"/>
              <a:ext cx="0" cy="647321"/>
            </a:xfrm>
            <a:prstGeom prst="line">
              <a:avLst/>
            </a:prstGeom>
            <a:ln w="127000">
              <a:solidFill>
                <a:srgbClr val="26F700"/>
              </a:solidFill>
              <a:miter lim="400000"/>
            </a:ln>
          </p:spPr>
          <p:txBody>
            <a:bodyPr lIns="50800" tIns="50800" rIns="50800" bIns="50800" anchor="ctr"/>
            <a:lstStyle/>
            <a:p>
              <a:endParaRPr/>
            </a:p>
          </p:txBody>
        </p:sp>
      </p:grpSp>
      <p:grpSp>
        <p:nvGrpSpPr>
          <p:cNvPr id="5" name="Group 4">
            <a:extLst>
              <a:ext uri="{FF2B5EF4-FFF2-40B4-BE49-F238E27FC236}">
                <a16:creationId xmlns:a16="http://schemas.microsoft.com/office/drawing/2014/main" id="{31B61FB9-C448-268B-3FDC-A22A0C269754}"/>
              </a:ext>
            </a:extLst>
          </p:cNvPr>
          <p:cNvGrpSpPr/>
          <p:nvPr/>
        </p:nvGrpSpPr>
        <p:grpSpPr>
          <a:xfrm>
            <a:off x="21525131" y="954783"/>
            <a:ext cx="1905000" cy="1905000"/>
            <a:chOff x="21525131" y="954783"/>
            <a:chExt cx="1905000" cy="1905000"/>
          </a:xfrm>
        </p:grpSpPr>
        <p:sp>
          <p:nvSpPr>
            <p:cNvPr id="15" name="Teardrop 14">
              <a:extLst>
                <a:ext uri="{FF2B5EF4-FFF2-40B4-BE49-F238E27FC236}">
                  <a16:creationId xmlns:a16="http://schemas.microsoft.com/office/drawing/2014/main" id="{BD0F82AD-F09A-5643-54C5-E515FF4F06E5}"/>
                </a:ext>
              </a:extLst>
            </p:cNvPr>
            <p:cNvSpPr/>
            <p:nvPr/>
          </p:nvSpPr>
          <p:spPr>
            <a:xfrm>
              <a:off x="21525131" y="954783"/>
              <a:ext cx="1905000" cy="1905000"/>
            </a:xfrm>
            <a:prstGeom prst="teardrop">
              <a:avLst/>
            </a:prstGeom>
            <a:noFill/>
            <a:ln w="28575">
              <a:solidFill>
                <a:srgbClr val="25F800"/>
              </a:solidFill>
            </a:ln>
            <a:effectLst>
              <a:glow rad="228600">
                <a:schemeClr val="accent3">
                  <a:satMod val="175000"/>
                  <a:alpha val="40000"/>
                </a:schemeClr>
              </a:glow>
              <a:reflection stA="52000" endPos="30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solidFill>
                  <a:srgbClr val="EACBD0"/>
                </a:solidFill>
                <a:highlight>
                  <a:srgbClr val="00FF00"/>
                </a:highlight>
              </a:endParaRPr>
            </a:p>
          </p:txBody>
        </p:sp>
        <p:pic>
          <p:nvPicPr>
            <p:cNvPr id="19" name="Graphic 18">
              <a:extLst>
                <a:ext uri="{FF2B5EF4-FFF2-40B4-BE49-F238E27FC236}">
                  <a16:creationId xmlns:a16="http://schemas.microsoft.com/office/drawing/2014/main" id="{09D9B34A-6FDB-66E8-F214-4FB2E9CAE1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943031" y="1372683"/>
              <a:ext cx="1069200" cy="1069200"/>
            </a:xfrm>
            <a:prstGeom prst="rect">
              <a:avLst/>
            </a:prstGeom>
          </p:spPr>
        </p:pic>
      </p:grpSp>
    </p:spTree>
    <p:extLst>
      <p:ext uri="{BB962C8B-B14F-4D97-AF65-F5344CB8AC3E}">
        <p14:creationId xmlns:p14="http://schemas.microsoft.com/office/powerpoint/2010/main" val="23411119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8"/>
                                        </p:tgtEl>
                                        <p:attrNameLst>
                                          <p:attrName>style.visibility</p:attrName>
                                        </p:attrNameLst>
                                      </p:cBhvr>
                                      <p:to>
                                        <p:strVal val="visible"/>
                                      </p:to>
                                    </p:set>
                                    <p:anim calcmode="lin" valueType="num">
                                      <p:cBhvr additive="base">
                                        <p:cTn id="7" dur="500" fill="hold"/>
                                        <p:tgtEl>
                                          <p:spTgt spid="218"/>
                                        </p:tgtEl>
                                        <p:attrNameLst>
                                          <p:attrName>ppt_x</p:attrName>
                                        </p:attrNameLst>
                                      </p:cBhvr>
                                      <p:tavLst>
                                        <p:tav tm="0">
                                          <p:val>
                                            <p:strVal val="#ppt_x"/>
                                          </p:val>
                                        </p:tav>
                                        <p:tav tm="100000">
                                          <p:val>
                                            <p:strVal val="#ppt_x"/>
                                          </p:val>
                                        </p:tav>
                                      </p:tavLst>
                                    </p:anim>
                                    <p:anim calcmode="lin" valueType="num">
                                      <p:cBhvr additive="base">
                                        <p:cTn id="8" dur="500" fill="hold"/>
                                        <p:tgtEl>
                                          <p:spTgt spid="2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17"/>
                                        </p:tgtEl>
                                        <p:attrNameLst>
                                          <p:attrName>style.visibility</p:attrName>
                                        </p:attrNameLst>
                                      </p:cBhvr>
                                      <p:to>
                                        <p:strVal val="visible"/>
                                      </p:to>
                                    </p:set>
                                    <p:anim calcmode="lin" valueType="num">
                                      <p:cBhvr additive="base">
                                        <p:cTn id="12" dur="500" fill="hold"/>
                                        <p:tgtEl>
                                          <p:spTgt spid="217"/>
                                        </p:tgtEl>
                                        <p:attrNameLst>
                                          <p:attrName>ppt_x</p:attrName>
                                        </p:attrNameLst>
                                      </p:cBhvr>
                                      <p:tavLst>
                                        <p:tav tm="0">
                                          <p:val>
                                            <p:strVal val="#ppt_x"/>
                                          </p:val>
                                        </p:tav>
                                        <p:tav tm="100000">
                                          <p:val>
                                            <p:strVal val="#ppt_x"/>
                                          </p:val>
                                        </p:tav>
                                      </p:tavLst>
                                    </p:anim>
                                    <p:anim calcmode="lin" valueType="num">
                                      <p:cBhvr additive="base">
                                        <p:cTn id="13" dur="500" fill="hold"/>
                                        <p:tgtEl>
                                          <p:spTgt spid="21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15"/>
                                        </p:tgtEl>
                                        <p:attrNameLst>
                                          <p:attrName>style.visibility</p:attrName>
                                        </p:attrNameLst>
                                      </p:cBhvr>
                                      <p:to>
                                        <p:strVal val="visible"/>
                                      </p:to>
                                    </p:set>
                                    <p:anim calcmode="lin" valueType="num">
                                      <p:cBhvr additive="base">
                                        <p:cTn id="17" dur="500" fill="hold"/>
                                        <p:tgtEl>
                                          <p:spTgt spid="215"/>
                                        </p:tgtEl>
                                        <p:attrNameLst>
                                          <p:attrName>ppt_x</p:attrName>
                                        </p:attrNameLst>
                                      </p:cBhvr>
                                      <p:tavLst>
                                        <p:tav tm="0">
                                          <p:val>
                                            <p:strVal val="#ppt_x"/>
                                          </p:val>
                                        </p:tav>
                                        <p:tav tm="100000">
                                          <p:val>
                                            <p:strVal val="#ppt_x"/>
                                          </p:val>
                                        </p:tav>
                                      </p:tavLst>
                                    </p:anim>
                                    <p:anim calcmode="lin" valueType="num">
                                      <p:cBhvr additive="base">
                                        <p:cTn id="18" dur="500" fill="hold"/>
                                        <p:tgtEl>
                                          <p:spTgt spid="215"/>
                                        </p:tgtEl>
                                        <p:attrNameLst>
                                          <p:attrName>ppt_y</p:attrName>
                                        </p:attrNameLst>
                                      </p:cBhvr>
                                      <p:tavLst>
                                        <p:tav tm="0">
                                          <p:val>
                                            <p:strVal val="0-#ppt_h/2"/>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0-#ppt_w/2"/>
                                          </p:val>
                                        </p:tav>
                                        <p:tav tm="100000">
                                          <p:val>
                                            <p:strVal val="#ppt_x"/>
                                          </p:val>
                                        </p:tav>
                                      </p:tavLst>
                                    </p:anim>
                                    <p:anim calcmode="lin" valueType="num">
                                      <p:cBhvr additive="base">
                                        <p:cTn id="27"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0-#ppt_w/2"/>
                                          </p:val>
                                        </p:tav>
                                        <p:tav tm="100000">
                                          <p:val>
                                            <p:strVal val="#ppt_x"/>
                                          </p:val>
                                        </p:tav>
                                      </p:tavLst>
                                    </p:anim>
                                    <p:anim calcmode="lin" valueType="num">
                                      <p:cBhvr additive="base">
                                        <p:cTn id="3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0-#ppt_w/2"/>
                                          </p:val>
                                        </p:tav>
                                        <p:tav tm="100000">
                                          <p:val>
                                            <p:strVal val="#ppt_x"/>
                                          </p:val>
                                        </p:tav>
                                      </p:tavLst>
                                    </p:anim>
                                    <p:anim calcmode="lin" valueType="num">
                                      <p:cBhvr additive="base">
                                        <p:cTn id="39"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P spid="217" grpId="0" animBg="1"/>
      <p:bldP spid="2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00230"/>
        </a:solidFill>
        <a:effectLst/>
      </p:bgPr>
    </p:bg>
    <p:spTree>
      <p:nvGrpSpPr>
        <p:cNvPr id="1" name=""/>
        <p:cNvGrpSpPr/>
        <p:nvPr/>
      </p:nvGrpSpPr>
      <p:grpSpPr>
        <a:xfrm>
          <a:off x="0" y="0"/>
          <a:ext cx="0" cy="0"/>
          <a:chOff x="0" y="0"/>
          <a:chExt cx="0" cy="0"/>
        </a:xfrm>
      </p:grpSpPr>
      <p:sp>
        <p:nvSpPr>
          <p:cNvPr id="215" name="Don’t let a negative prevailing mood sway…"/>
          <p:cNvSpPr txBox="1">
            <a:spLocks noGrp="1"/>
          </p:cNvSpPr>
          <p:nvPr>
            <p:ph type="title"/>
          </p:nvPr>
        </p:nvSpPr>
        <p:spPr>
          <a:xfrm>
            <a:off x="3687890" y="1206499"/>
            <a:ext cx="16109934" cy="1602412"/>
          </a:xfrm>
          <a:prstGeom prst="rect">
            <a:avLst/>
          </a:prstGeom>
        </p:spPr>
        <p:txBody>
          <a:bodyPr>
            <a:normAutofit/>
          </a:bodyPr>
          <a:lstStyle/>
          <a:p>
            <a:pPr defTabSz="457200">
              <a:lnSpc>
                <a:spcPts val="9600"/>
              </a:lnSpc>
              <a:spcBef>
                <a:spcPts val="1000"/>
              </a:spcBef>
              <a:defRPr sz="7000" b="0" spc="0">
                <a:solidFill>
                  <a:srgbClr val="EACBD0"/>
                </a:solidFill>
                <a:latin typeface="Yu Mincho Regular"/>
                <a:ea typeface="Yu Mincho Regular"/>
                <a:cs typeface="Yu Mincho Regular"/>
                <a:sym typeface="Yu Mincho Regular"/>
              </a:defRPr>
            </a:pPr>
            <a:r>
              <a:rPr lang="en-US" sz="6600" spc="100" dirty="0">
                <a:solidFill>
                  <a:srgbClr val="EACBD0"/>
                </a:solidFill>
                <a:latin typeface="Yu Mincho" panose="02020400000000000000" pitchFamily="18" charset="-128"/>
                <a:ea typeface="Yu Mincho" panose="02020400000000000000" pitchFamily="18" charset="-128"/>
              </a:rPr>
              <a:t>The index is not the be all and end all.</a:t>
            </a:r>
          </a:p>
        </p:txBody>
      </p:sp>
      <p:pic>
        <p:nvPicPr>
          <p:cNvPr id="216" name="FinTech-logoAsset 1.png" descr="FinTech-logoAsset 1.png"/>
          <p:cNvPicPr>
            <a:picLocks noChangeAspect="1"/>
          </p:cNvPicPr>
          <p:nvPr/>
        </p:nvPicPr>
        <p:blipFill>
          <a:blip r:embed="rId3">
            <a:alphaModFix amt="13000"/>
          </a:blip>
          <a:stretch>
            <a:fillRect/>
          </a:stretch>
        </p:blipFill>
        <p:spPr>
          <a:xfrm>
            <a:off x="9309279" y="4401375"/>
            <a:ext cx="5103685" cy="4913249"/>
          </a:xfrm>
          <a:prstGeom prst="rect">
            <a:avLst/>
          </a:prstGeom>
          <a:ln w="12700">
            <a:miter lim="400000"/>
          </a:ln>
        </p:spPr>
      </p:pic>
      <p:sp>
        <p:nvSpPr>
          <p:cNvPr id="217" name="Line"/>
          <p:cNvSpPr/>
          <p:nvPr/>
        </p:nvSpPr>
        <p:spPr>
          <a:xfrm flipV="1">
            <a:off x="3033197" y="781556"/>
            <a:ext cx="1" cy="1905001"/>
          </a:xfrm>
          <a:prstGeom prst="line">
            <a:avLst/>
          </a:prstGeom>
          <a:ln w="25400">
            <a:solidFill>
              <a:srgbClr val="E6147A"/>
            </a:solidFill>
            <a:miter lim="400000"/>
          </a:ln>
        </p:spPr>
        <p:txBody>
          <a:bodyPr lIns="50800" tIns="50800" rIns="50800" bIns="50800" anchor="ctr"/>
          <a:lstStyle/>
          <a:p>
            <a:endParaRPr/>
          </a:p>
        </p:txBody>
      </p:sp>
      <p:sp>
        <p:nvSpPr>
          <p:cNvPr id="218" name="05"/>
          <p:cNvSpPr txBox="1"/>
          <p:nvPr/>
        </p:nvSpPr>
        <p:spPr>
          <a:xfrm>
            <a:off x="1576425" y="1206500"/>
            <a:ext cx="1071714" cy="1435100"/>
          </a:xfrm>
          <a:prstGeom prst="rect">
            <a:avLst/>
          </a:prstGeom>
          <a:solidFill>
            <a:srgbClr val="10023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defTabSz="825500">
              <a:defRPr sz="7000">
                <a:solidFill>
                  <a:srgbClr val="EACBD0"/>
                </a:solidFill>
                <a:latin typeface="Agency FB"/>
                <a:ea typeface="Agency FB"/>
                <a:cs typeface="Agency FB"/>
                <a:sym typeface="Agency FB"/>
              </a:defRPr>
            </a:lvl1pPr>
          </a:lstStyle>
          <a:p>
            <a:r>
              <a:rPr lang="en-IN" dirty="0"/>
              <a:t>10</a:t>
            </a:r>
            <a:endParaRPr dirty="0"/>
          </a:p>
        </p:txBody>
      </p:sp>
      <p:grpSp>
        <p:nvGrpSpPr>
          <p:cNvPr id="4" name="Group 3">
            <a:extLst>
              <a:ext uri="{FF2B5EF4-FFF2-40B4-BE49-F238E27FC236}">
                <a16:creationId xmlns:a16="http://schemas.microsoft.com/office/drawing/2014/main" id="{713151F5-241F-A5C0-72BA-7C7D6A91DA64}"/>
              </a:ext>
            </a:extLst>
          </p:cNvPr>
          <p:cNvGrpSpPr/>
          <p:nvPr/>
        </p:nvGrpSpPr>
        <p:grpSpPr>
          <a:xfrm>
            <a:off x="3033197" y="4452247"/>
            <a:ext cx="18719620" cy="3654897"/>
            <a:chOff x="2894966" y="3691775"/>
            <a:chExt cx="18719620" cy="3654897"/>
          </a:xfrm>
        </p:grpSpPr>
        <p:sp>
          <p:nvSpPr>
            <p:cNvPr id="13" name="02  Even ‘stressed’ market phases can produce remarkable opportunities.">
              <a:extLst>
                <a:ext uri="{FF2B5EF4-FFF2-40B4-BE49-F238E27FC236}">
                  <a16:creationId xmlns:a16="http://schemas.microsoft.com/office/drawing/2014/main" id="{1555B4CD-88B0-AA4C-EF71-4A1E8A13C69D}"/>
                </a:ext>
              </a:extLst>
            </p:cNvPr>
            <p:cNvSpPr/>
            <p:nvPr/>
          </p:nvSpPr>
          <p:spPr>
            <a:xfrm>
              <a:off x="2894966" y="3691775"/>
              <a:ext cx="18719620" cy="3654897"/>
            </a:xfrm>
            <a:prstGeom prst="roundRect">
              <a:avLst>
                <a:gd name="adj" fmla="val 4648"/>
              </a:avLst>
            </a:prstGeom>
            <a:solidFill>
              <a:srgbClr val="FFFFFF"/>
            </a:solidFill>
            <a:ln w="12700">
              <a:miter lim="400000"/>
            </a:ln>
            <a:effectLst>
              <a:reflection stA="15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r>
                <a:rPr dirty="0">
                  <a:solidFill>
                    <a:srgbClr val="806883"/>
                  </a:solidFill>
                  <a:latin typeface="Avenir Heavy"/>
                  <a:ea typeface="Avenir Heavy"/>
                  <a:cs typeface="Avenir Heavy"/>
                  <a:sym typeface="Avenir Heavy"/>
                </a:rPr>
                <a:t>0</a:t>
              </a:r>
              <a:r>
                <a:rPr lang="en-US" dirty="0">
                  <a:solidFill>
                    <a:srgbClr val="806883"/>
                  </a:solidFill>
                  <a:latin typeface="Avenir Heavy"/>
                  <a:ea typeface="Avenir Heavy"/>
                  <a:cs typeface="Avenir Heavy"/>
                  <a:sym typeface="Avenir Heavy"/>
                </a:rPr>
                <a:t>1</a:t>
              </a:r>
              <a:r>
                <a:rPr lang="en-IN" dirty="0"/>
                <a:t>   Now, answer honestly for yourself: are you really content when your asset manager wipes 30% off</a:t>
              </a:r>
            </a:p>
            <a:p>
              <a:pPr lvl="1" algn="l" defTabSz="825500">
                <a:defRPr sz="3000">
                  <a:solidFill>
                    <a:srgbClr val="100230"/>
                  </a:solidFill>
                  <a:latin typeface="Avenir Book"/>
                  <a:ea typeface="Avenir Book"/>
                  <a:cs typeface="Avenir Book"/>
                  <a:sym typeface="Avenir Book"/>
                </a:defRPr>
              </a:pPr>
              <a:r>
                <a:rPr lang="en-IN" dirty="0"/>
                <a:t>	    your asset holdings within a year and then tries to convince you it is positive simply because the</a:t>
              </a:r>
            </a:p>
            <a:p>
              <a:pPr lvl="1" algn="l" defTabSz="825500">
                <a:defRPr sz="3000">
                  <a:solidFill>
                    <a:srgbClr val="100230"/>
                  </a:solidFill>
                  <a:latin typeface="Avenir Book"/>
                  <a:ea typeface="Avenir Book"/>
                  <a:cs typeface="Avenir Book"/>
                  <a:sym typeface="Avenir Book"/>
                </a:defRPr>
              </a:pPr>
              <a:r>
                <a:rPr lang="en-IN" dirty="0"/>
                <a:t>       S&amp;P500 (or any other index benchmark) fell by 32% over the same period? Or, put another way: are</a:t>
              </a:r>
            </a:p>
            <a:p>
              <a:pPr lvl="1" algn="l" defTabSz="825500">
                <a:defRPr sz="3000">
                  <a:solidFill>
                    <a:srgbClr val="100230"/>
                  </a:solidFill>
                  <a:latin typeface="Avenir Book"/>
                  <a:ea typeface="Avenir Book"/>
                  <a:cs typeface="Avenir Book"/>
                  <a:sym typeface="Avenir Book"/>
                </a:defRPr>
              </a:pPr>
              <a:r>
                <a:rPr lang="en-IN" dirty="0"/>
                <a:t>       you disappointed if you ‘only’ earn 15% over 12 months while the most important stock market</a:t>
              </a:r>
            </a:p>
            <a:p>
              <a:pPr lvl="1" algn="l" defTabSz="825500">
                <a:defRPr sz="3000">
                  <a:solidFill>
                    <a:srgbClr val="100230"/>
                  </a:solidFill>
                  <a:latin typeface="Avenir Book"/>
                  <a:ea typeface="Avenir Book"/>
                  <a:cs typeface="Avenir Book"/>
                  <a:sym typeface="Avenir Book"/>
                </a:defRPr>
              </a:pPr>
              <a:r>
                <a:rPr lang="en-IN" dirty="0"/>
                <a:t>       barometer has recorded gains of 18%? </a:t>
              </a:r>
            </a:p>
          </p:txBody>
        </p:sp>
        <p:sp>
          <p:nvSpPr>
            <p:cNvPr id="16" name="Line">
              <a:extLst>
                <a:ext uri="{FF2B5EF4-FFF2-40B4-BE49-F238E27FC236}">
                  <a16:creationId xmlns:a16="http://schemas.microsoft.com/office/drawing/2014/main" id="{4A666540-A5D9-04A2-D9A2-EDD515D2C08A}"/>
                </a:ext>
              </a:extLst>
            </p:cNvPr>
            <p:cNvSpPr/>
            <p:nvPr/>
          </p:nvSpPr>
          <p:spPr>
            <a:xfrm flipV="1">
              <a:off x="2957742" y="4497858"/>
              <a:ext cx="0" cy="2022687"/>
            </a:xfrm>
            <a:prstGeom prst="line">
              <a:avLst/>
            </a:prstGeom>
            <a:ln w="127000">
              <a:solidFill>
                <a:srgbClr val="26F700"/>
              </a:solidFill>
              <a:miter lim="400000"/>
            </a:ln>
          </p:spPr>
          <p:txBody>
            <a:bodyPr lIns="50800" tIns="50800" rIns="50800" bIns="50800" anchor="ctr"/>
            <a:lstStyle/>
            <a:p>
              <a:endParaRPr/>
            </a:p>
          </p:txBody>
        </p:sp>
      </p:grpSp>
      <p:grpSp>
        <p:nvGrpSpPr>
          <p:cNvPr id="3" name="Group 2">
            <a:extLst>
              <a:ext uri="{FF2B5EF4-FFF2-40B4-BE49-F238E27FC236}">
                <a16:creationId xmlns:a16="http://schemas.microsoft.com/office/drawing/2014/main" id="{E39B2585-B6C8-7321-6EE2-61A90A92C4ED}"/>
              </a:ext>
            </a:extLst>
          </p:cNvPr>
          <p:cNvGrpSpPr/>
          <p:nvPr/>
        </p:nvGrpSpPr>
        <p:grpSpPr>
          <a:xfrm>
            <a:off x="3033198" y="10527970"/>
            <a:ext cx="18719619" cy="1282634"/>
            <a:chOff x="2894966" y="10769629"/>
            <a:chExt cx="18719619" cy="1282634"/>
          </a:xfrm>
        </p:grpSpPr>
        <p:sp>
          <p:nvSpPr>
            <p:cNvPr id="17" name="03  Overall, it can be said that it is never wise to prematurely redistribute your portfolio on the basis…">
              <a:extLst>
                <a:ext uri="{FF2B5EF4-FFF2-40B4-BE49-F238E27FC236}">
                  <a16:creationId xmlns:a16="http://schemas.microsoft.com/office/drawing/2014/main" id="{FCF99C02-E037-E310-6B92-954FC7F0A4D6}"/>
                </a:ext>
              </a:extLst>
            </p:cNvPr>
            <p:cNvSpPr/>
            <p:nvPr/>
          </p:nvSpPr>
          <p:spPr>
            <a:xfrm>
              <a:off x="2894966" y="10769629"/>
              <a:ext cx="18719619" cy="1282634"/>
            </a:xfrm>
            <a:prstGeom prst="roundRect">
              <a:avLst>
                <a:gd name="adj" fmla="val 7292"/>
              </a:avLst>
            </a:prstGeom>
            <a:solidFill>
              <a:srgbClr val="FFFFFF"/>
            </a:solidFill>
            <a:ln w="12700">
              <a:miter lim="400000"/>
            </a:ln>
            <a:effectLst>
              <a:reflection stA="14734"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r>
                <a:rPr dirty="0">
                  <a:solidFill>
                    <a:srgbClr val="806883"/>
                  </a:solidFill>
                  <a:latin typeface="Avenir Heavy"/>
                  <a:ea typeface="Avenir Heavy"/>
                  <a:cs typeface="Avenir Heavy"/>
                  <a:sym typeface="Avenir Heavy"/>
                </a:rPr>
                <a:t>0</a:t>
              </a:r>
              <a:r>
                <a:rPr lang="en-IN" dirty="0">
                  <a:solidFill>
                    <a:srgbClr val="806883"/>
                  </a:solidFill>
                  <a:latin typeface="Avenir Heavy"/>
                  <a:ea typeface="Avenir Heavy"/>
                  <a:cs typeface="Avenir Heavy"/>
                  <a:sym typeface="Avenir Heavy"/>
                </a:rPr>
                <a:t>3</a:t>
              </a:r>
              <a:r>
                <a:rPr dirty="0"/>
                <a:t> </a:t>
              </a:r>
              <a:r>
                <a:rPr lang="en-US" dirty="0"/>
                <a:t> </a:t>
              </a:r>
              <a:r>
                <a:rPr dirty="0"/>
                <a:t> </a:t>
              </a:r>
              <a:r>
                <a:rPr lang="en-IN" dirty="0"/>
                <a:t>Avoid benchmark hugging.</a:t>
              </a:r>
            </a:p>
          </p:txBody>
        </p:sp>
        <p:sp>
          <p:nvSpPr>
            <p:cNvPr id="18" name="Line">
              <a:extLst>
                <a:ext uri="{FF2B5EF4-FFF2-40B4-BE49-F238E27FC236}">
                  <a16:creationId xmlns:a16="http://schemas.microsoft.com/office/drawing/2014/main" id="{61488AC9-95E8-B509-427E-A55E27244195}"/>
                </a:ext>
              </a:extLst>
            </p:cNvPr>
            <p:cNvSpPr/>
            <p:nvPr/>
          </p:nvSpPr>
          <p:spPr>
            <a:xfrm flipV="1">
              <a:off x="2957742" y="11126586"/>
              <a:ext cx="0" cy="647321"/>
            </a:xfrm>
            <a:prstGeom prst="line">
              <a:avLst/>
            </a:prstGeom>
            <a:ln w="127000">
              <a:solidFill>
                <a:srgbClr val="26F700"/>
              </a:solidFill>
              <a:miter lim="400000"/>
            </a:ln>
          </p:spPr>
          <p:txBody>
            <a:bodyPr lIns="50800" tIns="50800" rIns="50800" bIns="50800" anchor="ctr"/>
            <a:lstStyle/>
            <a:p>
              <a:endParaRPr/>
            </a:p>
          </p:txBody>
        </p:sp>
      </p:grpSp>
      <p:grpSp>
        <p:nvGrpSpPr>
          <p:cNvPr id="2" name="Group 1">
            <a:extLst>
              <a:ext uri="{FF2B5EF4-FFF2-40B4-BE49-F238E27FC236}">
                <a16:creationId xmlns:a16="http://schemas.microsoft.com/office/drawing/2014/main" id="{D1D410E7-0EA4-B3F4-4CAA-395D9C460D56}"/>
              </a:ext>
            </a:extLst>
          </p:cNvPr>
          <p:cNvGrpSpPr/>
          <p:nvPr/>
        </p:nvGrpSpPr>
        <p:grpSpPr>
          <a:xfrm>
            <a:off x="3033198" y="8676240"/>
            <a:ext cx="18719619" cy="1282634"/>
            <a:chOff x="2832190" y="8351890"/>
            <a:chExt cx="18719619" cy="1282634"/>
          </a:xfrm>
        </p:grpSpPr>
        <p:sp>
          <p:nvSpPr>
            <p:cNvPr id="19" name="03  Overall, it can be said that it is never wise to prematurely redistribute your portfolio on the basis…">
              <a:extLst>
                <a:ext uri="{FF2B5EF4-FFF2-40B4-BE49-F238E27FC236}">
                  <a16:creationId xmlns:a16="http://schemas.microsoft.com/office/drawing/2014/main" id="{A3DFA8BA-17C6-2CAA-65FB-253CDCA16EDC}"/>
                </a:ext>
              </a:extLst>
            </p:cNvPr>
            <p:cNvSpPr/>
            <p:nvPr/>
          </p:nvSpPr>
          <p:spPr>
            <a:xfrm>
              <a:off x="2832190" y="8351890"/>
              <a:ext cx="18719619" cy="1282634"/>
            </a:xfrm>
            <a:prstGeom prst="roundRect">
              <a:avLst>
                <a:gd name="adj" fmla="val 7292"/>
              </a:avLst>
            </a:prstGeom>
            <a:solidFill>
              <a:srgbClr val="FFFFFF"/>
            </a:solidFill>
            <a:ln w="12700">
              <a:miter lim="400000"/>
            </a:ln>
            <a:effectLst>
              <a:reflection stA="14734"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r>
                <a:rPr dirty="0">
                  <a:solidFill>
                    <a:srgbClr val="806883"/>
                  </a:solidFill>
                  <a:latin typeface="Avenir Heavy"/>
                  <a:ea typeface="Avenir Heavy"/>
                  <a:cs typeface="Avenir Heavy"/>
                  <a:sym typeface="Avenir Heavy"/>
                </a:rPr>
                <a:t>0</a:t>
              </a:r>
              <a:r>
                <a:rPr lang="en-IN" dirty="0">
                  <a:solidFill>
                    <a:srgbClr val="806883"/>
                  </a:solidFill>
                  <a:latin typeface="Avenir Heavy"/>
                  <a:ea typeface="Avenir Heavy"/>
                  <a:cs typeface="Avenir Heavy"/>
                  <a:sym typeface="Avenir Heavy"/>
                </a:rPr>
                <a:t>2</a:t>
              </a:r>
              <a:r>
                <a:rPr dirty="0"/>
                <a:t> </a:t>
              </a:r>
              <a:r>
                <a:rPr lang="en-US" dirty="0"/>
                <a:t> </a:t>
              </a:r>
              <a:r>
                <a:rPr dirty="0"/>
                <a:t> </a:t>
              </a:r>
              <a:r>
                <a:rPr lang="en-IN" dirty="0"/>
                <a:t>The answers given to these questions should make it very clear where the problem lies.</a:t>
              </a:r>
            </a:p>
          </p:txBody>
        </p:sp>
        <p:sp>
          <p:nvSpPr>
            <p:cNvPr id="20" name="Line">
              <a:extLst>
                <a:ext uri="{FF2B5EF4-FFF2-40B4-BE49-F238E27FC236}">
                  <a16:creationId xmlns:a16="http://schemas.microsoft.com/office/drawing/2014/main" id="{BD9DB63C-43A3-0B8E-93AB-85B2F9322AF6}"/>
                </a:ext>
              </a:extLst>
            </p:cNvPr>
            <p:cNvSpPr/>
            <p:nvPr/>
          </p:nvSpPr>
          <p:spPr>
            <a:xfrm flipV="1">
              <a:off x="2894966" y="8667303"/>
              <a:ext cx="0" cy="647321"/>
            </a:xfrm>
            <a:prstGeom prst="line">
              <a:avLst/>
            </a:prstGeom>
            <a:ln w="127000">
              <a:solidFill>
                <a:srgbClr val="26F700"/>
              </a:solidFill>
              <a:miter lim="400000"/>
            </a:ln>
          </p:spPr>
          <p:txBody>
            <a:bodyPr lIns="50800" tIns="50800" rIns="50800" bIns="50800" anchor="ctr"/>
            <a:lstStyle/>
            <a:p>
              <a:endParaRPr/>
            </a:p>
          </p:txBody>
        </p:sp>
      </p:grpSp>
      <p:grpSp>
        <p:nvGrpSpPr>
          <p:cNvPr id="5" name="Group 4">
            <a:extLst>
              <a:ext uri="{FF2B5EF4-FFF2-40B4-BE49-F238E27FC236}">
                <a16:creationId xmlns:a16="http://schemas.microsoft.com/office/drawing/2014/main" id="{E48A7379-F2A4-C9E1-FC28-FC072E45A4EF}"/>
              </a:ext>
            </a:extLst>
          </p:cNvPr>
          <p:cNvGrpSpPr/>
          <p:nvPr/>
        </p:nvGrpSpPr>
        <p:grpSpPr>
          <a:xfrm>
            <a:off x="21525131" y="954783"/>
            <a:ext cx="1905000" cy="1905000"/>
            <a:chOff x="21525131" y="954783"/>
            <a:chExt cx="1905000" cy="1905000"/>
          </a:xfrm>
        </p:grpSpPr>
        <p:sp>
          <p:nvSpPr>
            <p:cNvPr id="21" name="Teardrop 20">
              <a:extLst>
                <a:ext uri="{FF2B5EF4-FFF2-40B4-BE49-F238E27FC236}">
                  <a16:creationId xmlns:a16="http://schemas.microsoft.com/office/drawing/2014/main" id="{225C0462-6B51-6288-A377-2CD1E4C606C3}"/>
                </a:ext>
              </a:extLst>
            </p:cNvPr>
            <p:cNvSpPr/>
            <p:nvPr/>
          </p:nvSpPr>
          <p:spPr>
            <a:xfrm>
              <a:off x="21525131" y="954783"/>
              <a:ext cx="1905000" cy="1905000"/>
            </a:xfrm>
            <a:prstGeom prst="teardrop">
              <a:avLst/>
            </a:prstGeom>
            <a:noFill/>
            <a:ln w="28575">
              <a:solidFill>
                <a:srgbClr val="25F800"/>
              </a:solidFill>
            </a:ln>
            <a:effectLst>
              <a:glow rad="228600">
                <a:schemeClr val="accent3">
                  <a:satMod val="175000"/>
                  <a:alpha val="40000"/>
                </a:schemeClr>
              </a:glow>
              <a:reflection stA="52000" endPos="30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solidFill>
                  <a:srgbClr val="EACBD0"/>
                </a:solidFill>
                <a:highlight>
                  <a:srgbClr val="00FF00"/>
                </a:highlight>
              </a:endParaRPr>
            </a:p>
          </p:txBody>
        </p:sp>
        <p:pic>
          <p:nvPicPr>
            <p:cNvPr id="22" name="Graphic 21">
              <a:extLst>
                <a:ext uri="{FF2B5EF4-FFF2-40B4-BE49-F238E27FC236}">
                  <a16:creationId xmlns:a16="http://schemas.microsoft.com/office/drawing/2014/main" id="{23CAC91A-EE4A-FB25-B763-C0AF573C03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943031" y="1372683"/>
              <a:ext cx="1069200" cy="1069200"/>
            </a:xfrm>
            <a:prstGeom prst="rect">
              <a:avLst/>
            </a:prstGeom>
          </p:spPr>
        </p:pic>
      </p:grpSp>
    </p:spTree>
    <p:extLst>
      <p:ext uri="{BB962C8B-B14F-4D97-AF65-F5344CB8AC3E}">
        <p14:creationId xmlns:p14="http://schemas.microsoft.com/office/powerpoint/2010/main" val="3717463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8"/>
                                        </p:tgtEl>
                                        <p:attrNameLst>
                                          <p:attrName>style.visibility</p:attrName>
                                        </p:attrNameLst>
                                      </p:cBhvr>
                                      <p:to>
                                        <p:strVal val="visible"/>
                                      </p:to>
                                    </p:set>
                                    <p:anim calcmode="lin" valueType="num">
                                      <p:cBhvr additive="base">
                                        <p:cTn id="7" dur="500" fill="hold"/>
                                        <p:tgtEl>
                                          <p:spTgt spid="218"/>
                                        </p:tgtEl>
                                        <p:attrNameLst>
                                          <p:attrName>ppt_x</p:attrName>
                                        </p:attrNameLst>
                                      </p:cBhvr>
                                      <p:tavLst>
                                        <p:tav tm="0">
                                          <p:val>
                                            <p:strVal val="#ppt_x"/>
                                          </p:val>
                                        </p:tav>
                                        <p:tav tm="100000">
                                          <p:val>
                                            <p:strVal val="#ppt_x"/>
                                          </p:val>
                                        </p:tav>
                                      </p:tavLst>
                                    </p:anim>
                                    <p:anim calcmode="lin" valueType="num">
                                      <p:cBhvr additive="base">
                                        <p:cTn id="8" dur="500" fill="hold"/>
                                        <p:tgtEl>
                                          <p:spTgt spid="2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17"/>
                                        </p:tgtEl>
                                        <p:attrNameLst>
                                          <p:attrName>style.visibility</p:attrName>
                                        </p:attrNameLst>
                                      </p:cBhvr>
                                      <p:to>
                                        <p:strVal val="visible"/>
                                      </p:to>
                                    </p:set>
                                    <p:anim calcmode="lin" valueType="num">
                                      <p:cBhvr additive="base">
                                        <p:cTn id="12" dur="500" fill="hold"/>
                                        <p:tgtEl>
                                          <p:spTgt spid="217"/>
                                        </p:tgtEl>
                                        <p:attrNameLst>
                                          <p:attrName>ppt_x</p:attrName>
                                        </p:attrNameLst>
                                      </p:cBhvr>
                                      <p:tavLst>
                                        <p:tav tm="0">
                                          <p:val>
                                            <p:strVal val="#ppt_x"/>
                                          </p:val>
                                        </p:tav>
                                        <p:tav tm="100000">
                                          <p:val>
                                            <p:strVal val="#ppt_x"/>
                                          </p:val>
                                        </p:tav>
                                      </p:tavLst>
                                    </p:anim>
                                    <p:anim calcmode="lin" valueType="num">
                                      <p:cBhvr additive="base">
                                        <p:cTn id="13" dur="500" fill="hold"/>
                                        <p:tgtEl>
                                          <p:spTgt spid="21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15"/>
                                        </p:tgtEl>
                                        <p:attrNameLst>
                                          <p:attrName>style.visibility</p:attrName>
                                        </p:attrNameLst>
                                      </p:cBhvr>
                                      <p:to>
                                        <p:strVal val="visible"/>
                                      </p:to>
                                    </p:set>
                                    <p:anim calcmode="lin" valueType="num">
                                      <p:cBhvr additive="base">
                                        <p:cTn id="17" dur="500" fill="hold"/>
                                        <p:tgtEl>
                                          <p:spTgt spid="215"/>
                                        </p:tgtEl>
                                        <p:attrNameLst>
                                          <p:attrName>ppt_x</p:attrName>
                                        </p:attrNameLst>
                                      </p:cBhvr>
                                      <p:tavLst>
                                        <p:tav tm="0">
                                          <p:val>
                                            <p:strVal val="#ppt_x"/>
                                          </p:val>
                                        </p:tav>
                                        <p:tav tm="100000">
                                          <p:val>
                                            <p:strVal val="#ppt_x"/>
                                          </p:val>
                                        </p:tav>
                                      </p:tavLst>
                                    </p:anim>
                                    <p:anim calcmode="lin" valueType="num">
                                      <p:cBhvr additive="base">
                                        <p:cTn id="18" dur="500" fill="hold"/>
                                        <p:tgtEl>
                                          <p:spTgt spid="215"/>
                                        </p:tgtEl>
                                        <p:attrNameLst>
                                          <p:attrName>ppt_y</p:attrName>
                                        </p:attrNameLst>
                                      </p:cBhvr>
                                      <p:tavLst>
                                        <p:tav tm="0">
                                          <p:val>
                                            <p:strVal val="0-#ppt_h/2"/>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0-#ppt_w/2"/>
                                          </p:val>
                                        </p:tav>
                                        <p:tav tm="100000">
                                          <p:val>
                                            <p:strVal val="#ppt_x"/>
                                          </p:val>
                                        </p:tav>
                                      </p:tavLst>
                                    </p:anim>
                                    <p:anim calcmode="lin" valueType="num">
                                      <p:cBhvr additive="base">
                                        <p:cTn id="2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0-#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0-#ppt_w/2"/>
                                          </p:val>
                                        </p:tav>
                                        <p:tav tm="100000">
                                          <p:val>
                                            <p:strVal val="#ppt_x"/>
                                          </p:val>
                                        </p:tav>
                                      </p:tavLst>
                                    </p:anim>
                                    <p:anim calcmode="lin" valueType="num">
                                      <p:cBhvr additive="base">
                                        <p:cTn id="3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P spid="217" grpId="0" animBg="1"/>
      <p:bldP spid="2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00230"/>
        </a:solidFill>
        <a:effectLst/>
      </p:bgPr>
    </p:bg>
    <p:spTree>
      <p:nvGrpSpPr>
        <p:cNvPr id="1" name=""/>
        <p:cNvGrpSpPr/>
        <p:nvPr/>
      </p:nvGrpSpPr>
      <p:grpSpPr>
        <a:xfrm>
          <a:off x="0" y="0"/>
          <a:ext cx="0" cy="0"/>
          <a:chOff x="0" y="0"/>
          <a:chExt cx="0" cy="0"/>
        </a:xfrm>
      </p:grpSpPr>
      <p:sp>
        <p:nvSpPr>
          <p:cNvPr id="215" name="Don’t let a negative prevailing mood sway…"/>
          <p:cNvSpPr txBox="1">
            <a:spLocks noGrp="1"/>
          </p:cNvSpPr>
          <p:nvPr>
            <p:ph type="title"/>
          </p:nvPr>
        </p:nvSpPr>
        <p:spPr>
          <a:xfrm>
            <a:off x="3687699" y="1049523"/>
            <a:ext cx="16109934" cy="2715680"/>
          </a:xfrm>
          <a:prstGeom prst="rect">
            <a:avLst/>
          </a:prstGeom>
        </p:spPr>
        <p:txBody>
          <a:bodyPr>
            <a:normAutofit fontScale="90000"/>
          </a:bodyPr>
          <a:lstStyle/>
          <a:p>
            <a:pPr defTabSz="457200">
              <a:lnSpc>
                <a:spcPts val="9600"/>
              </a:lnSpc>
              <a:spcBef>
                <a:spcPts val="1000"/>
              </a:spcBef>
              <a:defRPr sz="7000" b="0" spc="0">
                <a:solidFill>
                  <a:srgbClr val="EACBD0"/>
                </a:solidFill>
                <a:latin typeface="Yu Mincho Regular"/>
                <a:ea typeface="Yu Mincho Regular"/>
                <a:cs typeface="Yu Mincho Regular"/>
                <a:sym typeface="Yu Mincho Regular"/>
              </a:defRPr>
            </a:pPr>
            <a:r>
              <a:rPr lang="en-US" sz="6600" spc="100" dirty="0">
                <a:solidFill>
                  <a:srgbClr val="EACBD0"/>
                </a:solidFill>
                <a:latin typeface="Yu Mincho" panose="02020400000000000000" pitchFamily="18" charset="-128"/>
                <a:ea typeface="Yu Mincho" panose="02020400000000000000" pitchFamily="18" charset="-128"/>
              </a:rPr>
              <a:t>Do not trust the historical performance of large investment fund companies.</a:t>
            </a:r>
            <a:br>
              <a:rPr lang="en-US" sz="6600" spc="100" dirty="0">
                <a:solidFill>
                  <a:srgbClr val="EACBD0"/>
                </a:solidFill>
                <a:latin typeface="Yu Mincho" panose="02020400000000000000" pitchFamily="18" charset="-128"/>
                <a:ea typeface="Yu Mincho" panose="02020400000000000000" pitchFamily="18" charset="-128"/>
              </a:rPr>
            </a:br>
            <a:endParaRPr lang="en-US" sz="6600" spc="100" dirty="0">
              <a:solidFill>
                <a:srgbClr val="EACBD0"/>
              </a:solidFill>
              <a:latin typeface="Yu Mincho" panose="02020400000000000000" pitchFamily="18" charset="-128"/>
              <a:ea typeface="Yu Mincho" panose="02020400000000000000" pitchFamily="18" charset="-128"/>
            </a:endParaRPr>
          </a:p>
        </p:txBody>
      </p:sp>
      <p:pic>
        <p:nvPicPr>
          <p:cNvPr id="216" name="FinTech-logoAsset 1.png" descr="FinTech-logoAsset 1.png"/>
          <p:cNvPicPr>
            <a:picLocks noChangeAspect="1"/>
          </p:cNvPicPr>
          <p:nvPr/>
        </p:nvPicPr>
        <p:blipFill>
          <a:blip r:embed="rId3">
            <a:alphaModFix amt="13000"/>
          </a:blip>
          <a:stretch>
            <a:fillRect/>
          </a:stretch>
        </p:blipFill>
        <p:spPr>
          <a:xfrm>
            <a:off x="9309279" y="4401375"/>
            <a:ext cx="5103685" cy="4913249"/>
          </a:xfrm>
          <a:prstGeom prst="rect">
            <a:avLst/>
          </a:prstGeom>
          <a:ln w="12700">
            <a:miter lim="400000"/>
          </a:ln>
        </p:spPr>
      </p:pic>
      <p:sp>
        <p:nvSpPr>
          <p:cNvPr id="217" name="Line"/>
          <p:cNvSpPr/>
          <p:nvPr/>
        </p:nvSpPr>
        <p:spPr>
          <a:xfrm flipV="1">
            <a:off x="3033197" y="781556"/>
            <a:ext cx="1" cy="1905001"/>
          </a:xfrm>
          <a:prstGeom prst="line">
            <a:avLst/>
          </a:prstGeom>
          <a:ln w="25400">
            <a:solidFill>
              <a:srgbClr val="E6147A"/>
            </a:solidFill>
            <a:miter lim="400000"/>
          </a:ln>
        </p:spPr>
        <p:txBody>
          <a:bodyPr lIns="50800" tIns="50800" rIns="50800" bIns="50800" anchor="ctr"/>
          <a:lstStyle/>
          <a:p>
            <a:endParaRPr/>
          </a:p>
        </p:txBody>
      </p:sp>
      <p:sp>
        <p:nvSpPr>
          <p:cNvPr id="218" name="05"/>
          <p:cNvSpPr txBox="1"/>
          <p:nvPr/>
        </p:nvSpPr>
        <p:spPr>
          <a:xfrm>
            <a:off x="1576425" y="1206500"/>
            <a:ext cx="1071714" cy="1435100"/>
          </a:xfrm>
          <a:prstGeom prst="rect">
            <a:avLst/>
          </a:prstGeom>
          <a:solidFill>
            <a:srgbClr val="10023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defTabSz="825500">
              <a:defRPr sz="7000">
                <a:solidFill>
                  <a:srgbClr val="EACBD0"/>
                </a:solidFill>
                <a:latin typeface="Agency FB"/>
                <a:ea typeface="Agency FB"/>
                <a:cs typeface="Agency FB"/>
                <a:sym typeface="Agency FB"/>
              </a:defRPr>
            </a:lvl1pPr>
          </a:lstStyle>
          <a:p>
            <a:r>
              <a:rPr lang="en-IN" dirty="0"/>
              <a:t>11</a:t>
            </a:r>
            <a:endParaRPr dirty="0"/>
          </a:p>
        </p:txBody>
      </p:sp>
      <p:grpSp>
        <p:nvGrpSpPr>
          <p:cNvPr id="10" name="Group 9">
            <a:extLst>
              <a:ext uri="{FF2B5EF4-FFF2-40B4-BE49-F238E27FC236}">
                <a16:creationId xmlns:a16="http://schemas.microsoft.com/office/drawing/2014/main" id="{42BA0CA9-E6F2-02D8-10EF-E866F77E2A6E}"/>
              </a:ext>
            </a:extLst>
          </p:cNvPr>
          <p:cNvGrpSpPr/>
          <p:nvPr/>
        </p:nvGrpSpPr>
        <p:grpSpPr>
          <a:xfrm>
            <a:off x="2832190" y="4963887"/>
            <a:ext cx="18720000" cy="1602412"/>
            <a:chOff x="2832190" y="4963887"/>
            <a:chExt cx="18720000" cy="1602412"/>
          </a:xfrm>
        </p:grpSpPr>
        <p:grpSp>
          <p:nvGrpSpPr>
            <p:cNvPr id="5" name="Group 4">
              <a:extLst>
                <a:ext uri="{FF2B5EF4-FFF2-40B4-BE49-F238E27FC236}">
                  <a16:creationId xmlns:a16="http://schemas.microsoft.com/office/drawing/2014/main" id="{0586259D-7473-15AA-9A2F-2623490FCDE5}"/>
                </a:ext>
              </a:extLst>
            </p:cNvPr>
            <p:cNvGrpSpPr/>
            <p:nvPr/>
          </p:nvGrpSpPr>
          <p:grpSpPr>
            <a:xfrm>
              <a:off x="2832190" y="4963887"/>
              <a:ext cx="18720000" cy="1602412"/>
              <a:chOff x="2832190" y="4963887"/>
              <a:chExt cx="18720000" cy="1602412"/>
            </a:xfrm>
          </p:grpSpPr>
          <p:sp>
            <p:nvSpPr>
              <p:cNvPr id="13" name="02  Even ‘stressed’ market phases can produce remarkable opportunities.">
                <a:extLst>
                  <a:ext uri="{FF2B5EF4-FFF2-40B4-BE49-F238E27FC236}">
                    <a16:creationId xmlns:a16="http://schemas.microsoft.com/office/drawing/2014/main" id="{1555B4CD-88B0-AA4C-EF71-4A1E8A13C69D}"/>
                  </a:ext>
                </a:extLst>
              </p:cNvPr>
              <p:cNvSpPr/>
              <p:nvPr/>
            </p:nvSpPr>
            <p:spPr>
              <a:xfrm>
                <a:off x="2832190" y="4963887"/>
                <a:ext cx="18720000" cy="1602412"/>
              </a:xfrm>
              <a:prstGeom prst="roundRect">
                <a:avLst>
                  <a:gd name="adj" fmla="val 7557"/>
                </a:avLst>
              </a:prstGeom>
              <a:solidFill>
                <a:srgbClr val="FFFFFF"/>
              </a:solidFill>
              <a:ln w="12700">
                <a:miter lim="400000"/>
              </a:ln>
              <a:effectLst>
                <a:reflection stA="15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endParaRPr lang="en-IN" dirty="0"/>
              </a:p>
            </p:txBody>
          </p:sp>
          <p:sp>
            <p:nvSpPr>
              <p:cNvPr id="16" name="Line">
                <a:extLst>
                  <a:ext uri="{FF2B5EF4-FFF2-40B4-BE49-F238E27FC236}">
                    <a16:creationId xmlns:a16="http://schemas.microsoft.com/office/drawing/2014/main" id="{4A666540-A5D9-04A2-D9A2-EDD515D2C08A}"/>
                  </a:ext>
                </a:extLst>
              </p:cNvPr>
              <p:cNvSpPr/>
              <p:nvPr/>
            </p:nvSpPr>
            <p:spPr>
              <a:xfrm flipV="1">
                <a:off x="2894777" y="5432071"/>
                <a:ext cx="0" cy="774461"/>
              </a:xfrm>
              <a:prstGeom prst="line">
                <a:avLst/>
              </a:prstGeom>
              <a:ln w="127000">
                <a:solidFill>
                  <a:srgbClr val="26F700"/>
                </a:solidFill>
                <a:miter lim="400000"/>
              </a:ln>
            </p:spPr>
            <p:txBody>
              <a:bodyPr lIns="50800" tIns="50800" rIns="50800" bIns="50800" anchor="ctr"/>
              <a:lstStyle/>
              <a:p>
                <a:endParaRPr dirty="0"/>
              </a:p>
            </p:txBody>
          </p:sp>
        </p:grpSp>
        <p:sp>
          <p:nvSpPr>
            <p:cNvPr id="8" name="TextBox 7">
              <a:extLst>
                <a:ext uri="{FF2B5EF4-FFF2-40B4-BE49-F238E27FC236}">
                  <a16:creationId xmlns:a16="http://schemas.microsoft.com/office/drawing/2014/main" id="{1714F8D2-15CC-7411-089D-A2075DD1D901}"/>
                </a:ext>
              </a:extLst>
            </p:cNvPr>
            <p:cNvSpPr txBox="1"/>
            <p:nvPr/>
          </p:nvSpPr>
          <p:spPr>
            <a:xfrm>
              <a:off x="3687890" y="5255045"/>
              <a:ext cx="17599370"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lvl="1" algn="l" defTabSz="825500">
                <a:defRPr sz="3000">
                  <a:solidFill>
                    <a:srgbClr val="100230"/>
                  </a:solidFill>
                  <a:latin typeface="Avenir Book"/>
                  <a:ea typeface="Avenir Book"/>
                  <a:cs typeface="Avenir Book"/>
                  <a:sym typeface="Avenir Book"/>
                </a:defRPr>
              </a:pPr>
              <a:r>
                <a:rPr lang="en-IN" dirty="0"/>
                <a:t>More than 95% of actively managed funds do not manage to hit their set benchmark over the long-</a:t>
              </a:r>
            </a:p>
            <a:p>
              <a:pPr lvl="1" algn="l" defTabSz="825500">
                <a:defRPr sz="3000">
                  <a:solidFill>
                    <a:srgbClr val="100230"/>
                  </a:solidFill>
                  <a:latin typeface="Avenir Book"/>
                  <a:ea typeface="Avenir Book"/>
                  <a:cs typeface="Avenir Book"/>
                  <a:sym typeface="Avenir Book"/>
                </a:defRPr>
              </a:pPr>
              <a:r>
                <a:rPr lang="en-IN" dirty="0"/>
                <a:t>term; they generally trail behind, sometimes to a considerable extent.</a:t>
              </a:r>
            </a:p>
          </p:txBody>
        </p:sp>
        <p:sp>
          <p:nvSpPr>
            <p:cNvPr id="9" name="TextBox 8">
              <a:extLst>
                <a:ext uri="{FF2B5EF4-FFF2-40B4-BE49-F238E27FC236}">
                  <a16:creationId xmlns:a16="http://schemas.microsoft.com/office/drawing/2014/main" id="{6921F1C4-FC19-F9AB-0ECB-05FA358CD83D}"/>
                </a:ext>
              </a:extLst>
            </p:cNvPr>
            <p:cNvSpPr txBox="1"/>
            <p:nvPr/>
          </p:nvSpPr>
          <p:spPr>
            <a:xfrm>
              <a:off x="3330081" y="5255045"/>
              <a:ext cx="71561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IN" sz="3000" dirty="0">
                  <a:solidFill>
                    <a:srgbClr val="806883"/>
                  </a:solidFill>
                  <a:latin typeface="Avenir Heavy"/>
                  <a:ea typeface="Avenir Heavy"/>
                  <a:cs typeface="Avenir Heavy"/>
                  <a:sym typeface="Avenir Heavy"/>
                </a:rPr>
                <a:t>01</a:t>
              </a:r>
              <a:endParaRPr kumimoji="0" lang="en-US" sz="3000" b="0" i="0" u="none" strike="noStrike" cap="none" spc="0" normalizeH="0" baseline="0" dirty="0">
                <a:ln>
                  <a:noFill/>
                </a:ln>
                <a:solidFill>
                  <a:srgbClr val="FFFFFF"/>
                </a:solidFill>
                <a:effectLst/>
                <a:uFillTx/>
                <a:latin typeface="+mn-lt"/>
                <a:ea typeface="+mn-ea"/>
                <a:cs typeface="+mn-cs"/>
                <a:sym typeface="Helvetica Neue"/>
              </a:endParaRPr>
            </a:p>
          </p:txBody>
        </p:sp>
      </p:grpSp>
      <p:grpSp>
        <p:nvGrpSpPr>
          <p:cNvPr id="42" name="Group 41">
            <a:extLst>
              <a:ext uri="{FF2B5EF4-FFF2-40B4-BE49-F238E27FC236}">
                <a16:creationId xmlns:a16="http://schemas.microsoft.com/office/drawing/2014/main" id="{4A033BE1-5ABE-28BB-A54A-0B15E5537197}"/>
              </a:ext>
            </a:extLst>
          </p:cNvPr>
          <p:cNvGrpSpPr/>
          <p:nvPr/>
        </p:nvGrpSpPr>
        <p:grpSpPr>
          <a:xfrm>
            <a:off x="2805131" y="7128811"/>
            <a:ext cx="18720000" cy="1602413"/>
            <a:chOff x="2832190" y="4963886"/>
            <a:chExt cx="18720000" cy="1602413"/>
          </a:xfrm>
        </p:grpSpPr>
        <p:grpSp>
          <p:nvGrpSpPr>
            <p:cNvPr id="43" name="Group 42">
              <a:extLst>
                <a:ext uri="{FF2B5EF4-FFF2-40B4-BE49-F238E27FC236}">
                  <a16:creationId xmlns:a16="http://schemas.microsoft.com/office/drawing/2014/main" id="{889FB950-AF77-4012-E580-CF7DB828A7CA}"/>
                </a:ext>
              </a:extLst>
            </p:cNvPr>
            <p:cNvGrpSpPr/>
            <p:nvPr/>
          </p:nvGrpSpPr>
          <p:grpSpPr>
            <a:xfrm>
              <a:off x="2832190" y="4963886"/>
              <a:ext cx="18720000" cy="1602413"/>
              <a:chOff x="2832190" y="4963886"/>
              <a:chExt cx="18720000" cy="1602413"/>
            </a:xfrm>
          </p:grpSpPr>
          <p:sp>
            <p:nvSpPr>
              <p:cNvPr id="46" name="02  Even ‘stressed’ market phases can produce remarkable opportunities.">
                <a:extLst>
                  <a:ext uri="{FF2B5EF4-FFF2-40B4-BE49-F238E27FC236}">
                    <a16:creationId xmlns:a16="http://schemas.microsoft.com/office/drawing/2014/main" id="{536CC983-0FC9-9415-4C15-D1BB726D8247}"/>
                  </a:ext>
                </a:extLst>
              </p:cNvPr>
              <p:cNvSpPr/>
              <p:nvPr/>
            </p:nvSpPr>
            <p:spPr>
              <a:xfrm>
                <a:off x="2832190" y="4963886"/>
                <a:ext cx="18720000" cy="1602413"/>
              </a:xfrm>
              <a:prstGeom prst="roundRect">
                <a:avLst>
                  <a:gd name="adj" fmla="val 5979"/>
                </a:avLst>
              </a:prstGeom>
              <a:solidFill>
                <a:srgbClr val="FFFFFF"/>
              </a:solidFill>
              <a:ln w="12700">
                <a:miter lim="400000"/>
              </a:ln>
              <a:effectLst>
                <a:reflection stA="15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endParaRPr lang="en-IN" dirty="0"/>
              </a:p>
            </p:txBody>
          </p:sp>
          <p:sp>
            <p:nvSpPr>
              <p:cNvPr id="47" name="Line">
                <a:extLst>
                  <a:ext uri="{FF2B5EF4-FFF2-40B4-BE49-F238E27FC236}">
                    <a16:creationId xmlns:a16="http://schemas.microsoft.com/office/drawing/2014/main" id="{A0B70630-3D8D-4E11-EC36-91B0C055835D}"/>
                  </a:ext>
                </a:extLst>
              </p:cNvPr>
              <p:cNvSpPr/>
              <p:nvPr/>
            </p:nvSpPr>
            <p:spPr>
              <a:xfrm flipV="1">
                <a:off x="2878259" y="5224328"/>
                <a:ext cx="0" cy="1042138"/>
              </a:xfrm>
              <a:prstGeom prst="line">
                <a:avLst/>
              </a:prstGeom>
              <a:ln w="127000">
                <a:solidFill>
                  <a:srgbClr val="26F700"/>
                </a:solidFill>
                <a:miter lim="400000"/>
              </a:ln>
            </p:spPr>
            <p:txBody>
              <a:bodyPr lIns="50800" tIns="50800" rIns="50800" bIns="50800" anchor="ctr"/>
              <a:lstStyle/>
              <a:p>
                <a:endParaRPr/>
              </a:p>
            </p:txBody>
          </p:sp>
        </p:grpSp>
        <p:sp>
          <p:nvSpPr>
            <p:cNvPr id="44" name="TextBox 43">
              <a:extLst>
                <a:ext uri="{FF2B5EF4-FFF2-40B4-BE49-F238E27FC236}">
                  <a16:creationId xmlns:a16="http://schemas.microsoft.com/office/drawing/2014/main" id="{D51D30F6-3CC8-3348-92C8-E6A9B29ADAD8}"/>
                </a:ext>
              </a:extLst>
            </p:cNvPr>
            <p:cNvSpPr txBox="1"/>
            <p:nvPr/>
          </p:nvSpPr>
          <p:spPr>
            <a:xfrm>
              <a:off x="4197249" y="5240545"/>
              <a:ext cx="17117070"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defRPr sz="3000">
                  <a:solidFill>
                    <a:srgbClr val="100230"/>
                  </a:solidFill>
                  <a:latin typeface="Avenir Book"/>
                  <a:ea typeface="Avenir Book"/>
                  <a:cs typeface="Avenir Book"/>
                  <a:sym typeface="Avenir Book"/>
                </a:defRPr>
              </a:pPr>
              <a:r>
                <a:rPr lang="en-IN" dirty="0"/>
                <a:t>Many banks and asset managers with a large portfolio of funds systematically divest themselves of the assets which are no longer in their top group.</a:t>
              </a:r>
            </a:p>
          </p:txBody>
        </p:sp>
        <p:sp>
          <p:nvSpPr>
            <p:cNvPr id="45" name="TextBox 44">
              <a:extLst>
                <a:ext uri="{FF2B5EF4-FFF2-40B4-BE49-F238E27FC236}">
                  <a16:creationId xmlns:a16="http://schemas.microsoft.com/office/drawing/2014/main" id="{DBB37324-C327-8633-88F3-B836F0737CCE}"/>
                </a:ext>
              </a:extLst>
            </p:cNvPr>
            <p:cNvSpPr txBox="1"/>
            <p:nvPr/>
          </p:nvSpPr>
          <p:spPr>
            <a:xfrm>
              <a:off x="3330081" y="5255045"/>
              <a:ext cx="71561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IN" sz="3000" dirty="0">
                  <a:solidFill>
                    <a:srgbClr val="806883"/>
                  </a:solidFill>
                  <a:latin typeface="Avenir Heavy"/>
                  <a:ea typeface="Avenir Heavy"/>
                  <a:cs typeface="Avenir Heavy"/>
                  <a:sym typeface="Avenir Heavy"/>
                </a:rPr>
                <a:t>02</a:t>
              </a:r>
              <a:endParaRPr kumimoji="0" lang="en-US" sz="3000" b="0" i="0" u="none" strike="noStrike" cap="none" spc="0" normalizeH="0" baseline="0" dirty="0">
                <a:ln>
                  <a:noFill/>
                </a:ln>
                <a:solidFill>
                  <a:srgbClr val="FFFFFF"/>
                </a:solidFill>
                <a:effectLst/>
                <a:uFillTx/>
                <a:latin typeface="+mn-lt"/>
                <a:ea typeface="+mn-ea"/>
                <a:cs typeface="+mn-cs"/>
                <a:sym typeface="Helvetica Neue"/>
              </a:endParaRPr>
            </a:p>
          </p:txBody>
        </p:sp>
      </p:grpSp>
      <p:grpSp>
        <p:nvGrpSpPr>
          <p:cNvPr id="48" name="Group 47">
            <a:extLst>
              <a:ext uri="{FF2B5EF4-FFF2-40B4-BE49-F238E27FC236}">
                <a16:creationId xmlns:a16="http://schemas.microsoft.com/office/drawing/2014/main" id="{56B959AD-3B93-E913-BDDB-AB9E4FCD04BE}"/>
              </a:ext>
            </a:extLst>
          </p:cNvPr>
          <p:cNvGrpSpPr/>
          <p:nvPr/>
        </p:nvGrpSpPr>
        <p:grpSpPr>
          <a:xfrm>
            <a:off x="2832000" y="9293736"/>
            <a:ext cx="18720000" cy="1270625"/>
            <a:chOff x="2832190" y="4963887"/>
            <a:chExt cx="18720000" cy="1270625"/>
          </a:xfrm>
        </p:grpSpPr>
        <p:grpSp>
          <p:nvGrpSpPr>
            <p:cNvPr id="49" name="Group 48">
              <a:extLst>
                <a:ext uri="{FF2B5EF4-FFF2-40B4-BE49-F238E27FC236}">
                  <a16:creationId xmlns:a16="http://schemas.microsoft.com/office/drawing/2014/main" id="{6B54E371-32DE-7BE6-A02F-300CB809DA40}"/>
                </a:ext>
              </a:extLst>
            </p:cNvPr>
            <p:cNvGrpSpPr/>
            <p:nvPr/>
          </p:nvGrpSpPr>
          <p:grpSpPr>
            <a:xfrm>
              <a:off x="2832190" y="4963887"/>
              <a:ext cx="18720000" cy="1270625"/>
              <a:chOff x="2832190" y="4963887"/>
              <a:chExt cx="18720000" cy="1270625"/>
            </a:xfrm>
          </p:grpSpPr>
          <p:sp>
            <p:nvSpPr>
              <p:cNvPr id="52" name="02  Even ‘stressed’ market phases can produce remarkable opportunities.">
                <a:extLst>
                  <a:ext uri="{FF2B5EF4-FFF2-40B4-BE49-F238E27FC236}">
                    <a16:creationId xmlns:a16="http://schemas.microsoft.com/office/drawing/2014/main" id="{14EB8616-F9A6-3D29-097E-1D7942A86433}"/>
                  </a:ext>
                </a:extLst>
              </p:cNvPr>
              <p:cNvSpPr/>
              <p:nvPr/>
            </p:nvSpPr>
            <p:spPr>
              <a:xfrm>
                <a:off x="2832190" y="4963887"/>
                <a:ext cx="18720000" cy="1270625"/>
              </a:xfrm>
              <a:prstGeom prst="roundRect">
                <a:avLst>
                  <a:gd name="adj" fmla="val 10307"/>
                </a:avLst>
              </a:prstGeom>
              <a:solidFill>
                <a:srgbClr val="FFFFFF"/>
              </a:solidFill>
              <a:ln w="12700">
                <a:miter lim="400000"/>
              </a:ln>
              <a:effectLst>
                <a:reflection stA="15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endParaRPr lang="en-IN" dirty="0"/>
              </a:p>
            </p:txBody>
          </p:sp>
          <p:sp>
            <p:nvSpPr>
              <p:cNvPr id="53" name="Line">
                <a:extLst>
                  <a:ext uri="{FF2B5EF4-FFF2-40B4-BE49-F238E27FC236}">
                    <a16:creationId xmlns:a16="http://schemas.microsoft.com/office/drawing/2014/main" id="{3A715E6F-9292-61EA-FCD4-C0ACAA8586F7}"/>
                  </a:ext>
                </a:extLst>
              </p:cNvPr>
              <p:cNvSpPr/>
              <p:nvPr/>
            </p:nvSpPr>
            <p:spPr>
              <a:xfrm flipV="1">
                <a:off x="2894967" y="5287798"/>
                <a:ext cx="0" cy="622803"/>
              </a:xfrm>
              <a:prstGeom prst="line">
                <a:avLst/>
              </a:prstGeom>
              <a:ln w="127000">
                <a:solidFill>
                  <a:srgbClr val="26F700"/>
                </a:solidFill>
                <a:miter lim="400000"/>
              </a:ln>
            </p:spPr>
            <p:txBody>
              <a:bodyPr lIns="50800" tIns="50800" rIns="50800" bIns="50800" anchor="ctr"/>
              <a:lstStyle/>
              <a:p>
                <a:endParaRPr dirty="0"/>
              </a:p>
            </p:txBody>
          </p:sp>
        </p:grpSp>
        <p:sp>
          <p:nvSpPr>
            <p:cNvPr id="50" name="TextBox 49">
              <a:extLst>
                <a:ext uri="{FF2B5EF4-FFF2-40B4-BE49-F238E27FC236}">
                  <a16:creationId xmlns:a16="http://schemas.microsoft.com/office/drawing/2014/main" id="{F0D4F0B7-B5A9-81C3-04F7-2D5965E98A2C}"/>
                </a:ext>
              </a:extLst>
            </p:cNvPr>
            <p:cNvSpPr txBox="1"/>
            <p:nvPr/>
          </p:nvSpPr>
          <p:spPr>
            <a:xfrm>
              <a:off x="4170380" y="5317071"/>
              <a:ext cx="1711707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defRPr sz="3000">
                  <a:solidFill>
                    <a:srgbClr val="100230"/>
                  </a:solidFill>
                  <a:latin typeface="Avenir Book"/>
                  <a:ea typeface="Avenir Book"/>
                  <a:cs typeface="Avenir Book"/>
                  <a:sym typeface="Avenir Book"/>
                </a:defRPr>
              </a:pPr>
              <a:r>
                <a:rPr lang="en-IN" dirty="0"/>
                <a:t>Bear in mind: Funds can be closed, and the track record vanishes.</a:t>
              </a:r>
            </a:p>
          </p:txBody>
        </p:sp>
        <p:sp>
          <p:nvSpPr>
            <p:cNvPr id="51" name="TextBox 50">
              <a:extLst>
                <a:ext uri="{FF2B5EF4-FFF2-40B4-BE49-F238E27FC236}">
                  <a16:creationId xmlns:a16="http://schemas.microsoft.com/office/drawing/2014/main" id="{2E052199-CC8C-4E91-1152-4CBD0436AEE6}"/>
                </a:ext>
              </a:extLst>
            </p:cNvPr>
            <p:cNvSpPr txBox="1"/>
            <p:nvPr/>
          </p:nvSpPr>
          <p:spPr>
            <a:xfrm>
              <a:off x="3330081" y="5317071"/>
              <a:ext cx="71561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IN" sz="3000" dirty="0">
                  <a:solidFill>
                    <a:srgbClr val="806883"/>
                  </a:solidFill>
                  <a:latin typeface="Avenir Heavy"/>
                  <a:ea typeface="Avenir Heavy"/>
                  <a:cs typeface="Avenir Heavy"/>
                  <a:sym typeface="Avenir Heavy"/>
                </a:rPr>
                <a:t>03</a:t>
              </a:r>
              <a:endParaRPr kumimoji="0" lang="en-US" sz="3000" b="0" i="0" u="none" strike="noStrike" cap="none" spc="0" normalizeH="0" baseline="0" dirty="0">
                <a:ln>
                  <a:noFill/>
                </a:ln>
                <a:solidFill>
                  <a:srgbClr val="FFFFFF"/>
                </a:solidFill>
                <a:effectLst/>
                <a:uFillTx/>
                <a:latin typeface="+mn-lt"/>
                <a:ea typeface="+mn-ea"/>
                <a:cs typeface="+mn-cs"/>
                <a:sym typeface="Helvetica Neue"/>
              </a:endParaRPr>
            </a:p>
          </p:txBody>
        </p:sp>
      </p:grpSp>
      <p:grpSp>
        <p:nvGrpSpPr>
          <p:cNvPr id="11" name="Group 10">
            <a:extLst>
              <a:ext uri="{FF2B5EF4-FFF2-40B4-BE49-F238E27FC236}">
                <a16:creationId xmlns:a16="http://schemas.microsoft.com/office/drawing/2014/main" id="{599BB1C3-AFA3-DC63-38F5-F877BEF25615}"/>
              </a:ext>
            </a:extLst>
          </p:cNvPr>
          <p:cNvGrpSpPr/>
          <p:nvPr/>
        </p:nvGrpSpPr>
        <p:grpSpPr>
          <a:xfrm>
            <a:off x="21525131" y="954783"/>
            <a:ext cx="1905000" cy="1905000"/>
            <a:chOff x="21525131" y="954783"/>
            <a:chExt cx="1905000" cy="1905000"/>
          </a:xfrm>
        </p:grpSpPr>
        <p:sp>
          <p:nvSpPr>
            <p:cNvPr id="54" name="Teardrop 53">
              <a:extLst>
                <a:ext uri="{FF2B5EF4-FFF2-40B4-BE49-F238E27FC236}">
                  <a16:creationId xmlns:a16="http://schemas.microsoft.com/office/drawing/2014/main" id="{8B9AEB31-993B-9334-5F68-84C493E6B8AE}"/>
                </a:ext>
              </a:extLst>
            </p:cNvPr>
            <p:cNvSpPr/>
            <p:nvPr/>
          </p:nvSpPr>
          <p:spPr>
            <a:xfrm>
              <a:off x="21525131" y="954783"/>
              <a:ext cx="1905000" cy="1905000"/>
            </a:xfrm>
            <a:prstGeom prst="teardrop">
              <a:avLst/>
            </a:prstGeom>
            <a:noFill/>
            <a:ln w="28575">
              <a:solidFill>
                <a:srgbClr val="25F800"/>
              </a:solidFill>
            </a:ln>
            <a:effectLst>
              <a:glow rad="228600">
                <a:schemeClr val="accent3">
                  <a:satMod val="175000"/>
                  <a:alpha val="40000"/>
                </a:schemeClr>
              </a:glow>
              <a:reflection stA="52000" endPos="30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solidFill>
                  <a:srgbClr val="EACBD0"/>
                </a:solidFill>
                <a:highlight>
                  <a:srgbClr val="00FF00"/>
                </a:highlight>
              </a:endParaRPr>
            </a:p>
          </p:txBody>
        </p:sp>
        <p:pic>
          <p:nvPicPr>
            <p:cNvPr id="55" name="Graphic 54">
              <a:extLst>
                <a:ext uri="{FF2B5EF4-FFF2-40B4-BE49-F238E27FC236}">
                  <a16:creationId xmlns:a16="http://schemas.microsoft.com/office/drawing/2014/main" id="{6A781988-038C-6E6E-1B69-D7EFE8D465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943031" y="1372683"/>
              <a:ext cx="1069200" cy="1069200"/>
            </a:xfrm>
            <a:prstGeom prst="rect">
              <a:avLst/>
            </a:prstGeom>
          </p:spPr>
        </p:pic>
      </p:grpSp>
    </p:spTree>
    <p:extLst>
      <p:ext uri="{BB962C8B-B14F-4D97-AF65-F5344CB8AC3E}">
        <p14:creationId xmlns:p14="http://schemas.microsoft.com/office/powerpoint/2010/main" val="2898678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8"/>
                                        </p:tgtEl>
                                        <p:attrNameLst>
                                          <p:attrName>style.visibility</p:attrName>
                                        </p:attrNameLst>
                                      </p:cBhvr>
                                      <p:to>
                                        <p:strVal val="visible"/>
                                      </p:to>
                                    </p:set>
                                    <p:anim calcmode="lin" valueType="num">
                                      <p:cBhvr additive="base">
                                        <p:cTn id="7" dur="500" fill="hold"/>
                                        <p:tgtEl>
                                          <p:spTgt spid="218"/>
                                        </p:tgtEl>
                                        <p:attrNameLst>
                                          <p:attrName>ppt_x</p:attrName>
                                        </p:attrNameLst>
                                      </p:cBhvr>
                                      <p:tavLst>
                                        <p:tav tm="0">
                                          <p:val>
                                            <p:strVal val="#ppt_x"/>
                                          </p:val>
                                        </p:tav>
                                        <p:tav tm="100000">
                                          <p:val>
                                            <p:strVal val="#ppt_x"/>
                                          </p:val>
                                        </p:tav>
                                      </p:tavLst>
                                    </p:anim>
                                    <p:anim calcmode="lin" valueType="num">
                                      <p:cBhvr additive="base">
                                        <p:cTn id="8" dur="500" fill="hold"/>
                                        <p:tgtEl>
                                          <p:spTgt spid="2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17"/>
                                        </p:tgtEl>
                                        <p:attrNameLst>
                                          <p:attrName>style.visibility</p:attrName>
                                        </p:attrNameLst>
                                      </p:cBhvr>
                                      <p:to>
                                        <p:strVal val="visible"/>
                                      </p:to>
                                    </p:set>
                                    <p:anim calcmode="lin" valueType="num">
                                      <p:cBhvr additive="base">
                                        <p:cTn id="12" dur="500" fill="hold"/>
                                        <p:tgtEl>
                                          <p:spTgt spid="217"/>
                                        </p:tgtEl>
                                        <p:attrNameLst>
                                          <p:attrName>ppt_x</p:attrName>
                                        </p:attrNameLst>
                                      </p:cBhvr>
                                      <p:tavLst>
                                        <p:tav tm="0">
                                          <p:val>
                                            <p:strVal val="#ppt_x"/>
                                          </p:val>
                                        </p:tav>
                                        <p:tav tm="100000">
                                          <p:val>
                                            <p:strVal val="#ppt_x"/>
                                          </p:val>
                                        </p:tav>
                                      </p:tavLst>
                                    </p:anim>
                                    <p:anim calcmode="lin" valueType="num">
                                      <p:cBhvr additive="base">
                                        <p:cTn id="13" dur="500" fill="hold"/>
                                        <p:tgtEl>
                                          <p:spTgt spid="21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15"/>
                                        </p:tgtEl>
                                        <p:attrNameLst>
                                          <p:attrName>style.visibility</p:attrName>
                                        </p:attrNameLst>
                                      </p:cBhvr>
                                      <p:to>
                                        <p:strVal val="visible"/>
                                      </p:to>
                                    </p:set>
                                    <p:anim calcmode="lin" valueType="num">
                                      <p:cBhvr additive="base">
                                        <p:cTn id="17" dur="500" fill="hold"/>
                                        <p:tgtEl>
                                          <p:spTgt spid="215"/>
                                        </p:tgtEl>
                                        <p:attrNameLst>
                                          <p:attrName>ppt_x</p:attrName>
                                        </p:attrNameLst>
                                      </p:cBhvr>
                                      <p:tavLst>
                                        <p:tav tm="0">
                                          <p:val>
                                            <p:strVal val="#ppt_x"/>
                                          </p:val>
                                        </p:tav>
                                        <p:tav tm="100000">
                                          <p:val>
                                            <p:strVal val="#ppt_x"/>
                                          </p:val>
                                        </p:tav>
                                      </p:tavLst>
                                    </p:anim>
                                    <p:anim calcmode="lin" valueType="num">
                                      <p:cBhvr additive="base">
                                        <p:cTn id="18" dur="500" fill="hold"/>
                                        <p:tgtEl>
                                          <p:spTgt spid="215"/>
                                        </p:tgtEl>
                                        <p:attrNameLst>
                                          <p:attrName>ppt_y</p:attrName>
                                        </p:attrNameLst>
                                      </p:cBhvr>
                                      <p:tavLst>
                                        <p:tav tm="0">
                                          <p:val>
                                            <p:strVal val="0-#ppt_h/2"/>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fill="hold"/>
                                        <p:tgtEl>
                                          <p:spTgt spid="42"/>
                                        </p:tgtEl>
                                        <p:attrNameLst>
                                          <p:attrName>ppt_x</p:attrName>
                                        </p:attrNameLst>
                                      </p:cBhvr>
                                      <p:tavLst>
                                        <p:tav tm="0">
                                          <p:val>
                                            <p:strVal val="0-#ppt_w/2"/>
                                          </p:val>
                                        </p:tav>
                                        <p:tav tm="100000">
                                          <p:val>
                                            <p:strVal val="#ppt_x"/>
                                          </p:val>
                                        </p:tav>
                                      </p:tavLst>
                                    </p:anim>
                                    <p:anim calcmode="lin" valueType="num">
                                      <p:cBhvr additive="base">
                                        <p:cTn id="33"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0-#ppt_w/2"/>
                                          </p:val>
                                        </p:tav>
                                        <p:tav tm="100000">
                                          <p:val>
                                            <p:strVal val="#ppt_x"/>
                                          </p:val>
                                        </p:tav>
                                      </p:tavLst>
                                    </p:anim>
                                    <p:anim calcmode="lin" valueType="num">
                                      <p:cBhvr additive="base">
                                        <p:cTn id="39"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P spid="217" grpId="0" animBg="1"/>
      <p:bldP spid="2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00230"/>
        </a:solidFill>
        <a:effectLst/>
      </p:bgPr>
    </p:bg>
    <p:spTree>
      <p:nvGrpSpPr>
        <p:cNvPr id="1" name=""/>
        <p:cNvGrpSpPr/>
        <p:nvPr/>
      </p:nvGrpSpPr>
      <p:grpSpPr>
        <a:xfrm>
          <a:off x="0" y="0"/>
          <a:ext cx="0" cy="0"/>
          <a:chOff x="0" y="0"/>
          <a:chExt cx="0" cy="0"/>
        </a:xfrm>
      </p:grpSpPr>
      <p:sp>
        <p:nvSpPr>
          <p:cNvPr id="215" name="Don’t let a negative prevailing mood sway…"/>
          <p:cNvSpPr txBox="1">
            <a:spLocks noGrp="1"/>
          </p:cNvSpPr>
          <p:nvPr>
            <p:ph type="title"/>
          </p:nvPr>
        </p:nvSpPr>
        <p:spPr>
          <a:xfrm>
            <a:off x="3687890" y="1206499"/>
            <a:ext cx="16109934" cy="2715680"/>
          </a:xfrm>
          <a:prstGeom prst="rect">
            <a:avLst/>
          </a:prstGeom>
        </p:spPr>
        <p:txBody>
          <a:bodyPr>
            <a:normAutofit fontScale="90000"/>
          </a:bodyPr>
          <a:lstStyle/>
          <a:p>
            <a:pPr defTabSz="457200">
              <a:lnSpc>
                <a:spcPts val="9600"/>
              </a:lnSpc>
              <a:spcBef>
                <a:spcPts val="1000"/>
              </a:spcBef>
              <a:defRPr sz="7000" b="0" spc="0">
                <a:solidFill>
                  <a:srgbClr val="EACBD0"/>
                </a:solidFill>
                <a:latin typeface="Yu Mincho Regular"/>
                <a:ea typeface="Yu Mincho Regular"/>
                <a:cs typeface="Yu Mincho Regular"/>
                <a:sym typeface="Yu Mincho Regular"/>
              </a:defRPr>
            </a:pPr>
            <a:r>
              <a:rPr lang="en-US" sz="6600" spc="100" dirty="0">
                <a:solidFill>
                  <a:srgbClr val="EACBD0"/>
                </a:solidFill>
                <a:latin typeface="Yu Mincho" panose="02020400000000000000" pitchFamily="18" charset="-128"/>
                <a:ea typeface="Yu Mincho" panose="02020400000000000000" pitchFamily="18" charset="-128"/>
              </a:rPr>
              <a:t>Endlessly collecting information is not the key to success.</a:t>
            </a:r>
            <a:br>
              <a:rPr lang="en-US" sz="6600" spc="100" dirty="0">
                <a:solidFill>
                  <a:srgbClr val="EACBD0"/>
                </a:solidFill>
                <a:latin typeface="Yu Mincho" panose="02020400000000000000" pitchFamily="18" charset="-128"/>
                <a:ea typeface="Yu Mincho" panose="02020400000000000000" pitchFamily="18" charset="-128"/>
              </a:rPr>
            </a:br>
            <a:endParaRPr lang="en-US" sz="6600" spc="100" dirty="0">
              <a:solidFill>
                <a:srgbClr val="EACBD0"/>
              </a:solidFill>
              <a:latin typeface="Yu Mincho" panose="02020400000000000000" pitchFamily="18" charset="-128"/>
              <a:ea typeface="Yu Mincho" panose="02020400000000000000" pitchFamily="18" charset="-128"/>
            </a:endParaRPr>
          </a:p>
        </p:txBody>
      </p:sp>
      <p:pic>
        <p:nvPicPr>
          <p:cNvPr id="216" name="FinTech-logoAsset 1.png" descr="FinTech-logoAsset 1.png"/>
          <p:cNvPicPr>
            <a:picLocks noChangeAspect="1"/>
          </p:cNvPicPr>
          <p:nvPr/>
        </p:nvPicPr>
        <p:blipFill>
          <a:blip r:embed="rId3">
            <a:alphaModFix amt="13000"/>
          </a:blip>
          <a:stretch>
            <a:fillRect/>
          </a:stretch>
        </p:blipFill>
        <p:spPr>
          <a:xfrm>
            <a:off x="9309279" y="4401375"/>
            <a:ext cx="5103685" cy="4913249"/>
          </a:xfrm>
          <a:prstGeom prst="rect">
            <a:avLst/>
          </a:prstGeom>
          <a:ln w="12700">
            <a:miter lim="400000"/>
          </a:ln>
        </p:spPr>
      </p:pic>
      <p:sp>
        <p:nvSpPr>
          <p:cNvPr id="217" name="Line"/>
          <p:cNvSpPr/>
          <p:nvPr/>
        </p:nvSpPr>
        <p:spPr>
          <a:xfrm flipV="1">
            <a:off x="3033197" y="781556"/>
            <a:ext cx="1" cy="1905001"/>
          </a:xfrm>
          <a:prstGeom prst="line">
            <a:avLst/>
          </a:prstGeom>
          <a:ln w="25400">
            <a:solidFill>
              <a:srgbClr val="E6147A"/>
            </a:solidFill>
            <a:miter lim="400000"/>
          </a:ln>
        </p:spPr>
        <p:txBody>
          <a:bodyPr lIns="50800" tIns="50800" rIns="50800" bIns="50800" anchor="ctr"/>
          <a:lstStyle/>
          <a:p>
            <a:endParaRPr/>
          </a:p>
        </p:txBody>
      </p:sp>
      <p:sp>
        <p:nvSpPr>
          <p:cNvPr id="218" name="05"/>
          <p:cNvSpPr txBox="1"/>
          <p:nvPr/>
        </p:nvSpPr>
        <p:spPr>
          <a:xfrm>
            <a:off x="1576425" y="1206500"/>
            <a:ext cx="1071714" cy="1435100"/>
          </a:xfrm>
          <a:prstGeom prst="rect">
            <a:avLst/>
          </a:prstGeom>
          <a:solidFill>
            <a:srgbClr val="10023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defTabSz="825500">
              <a:defRPr sz="7000">
                <a:solidFill>
                  <a:srgbClr val="EACBD0"/>
                </a:solidFill>
                <a:latin typeface="Agency FB"/>
                <a:ea typeface="Agency FB"/>
                <a:cs typeface="Agency FB"/>
                <a:sym typeface="Agency FB"/>
              </a:defRPr>
            </a:lvl1pPr>
          </a:lstStyle>
          <a:p>
            <a:r>
              <a:rPr lang="en-IN" dirty="0"/>
              <a:t>12</a:t>
            </a:r>
            <a:endParaRPr dirty="0"/>
          </a:p>
        </p:txBody>
      </p:sp>
      <p:grpSp>
        <p:nvGrpSpPr>
          <p:cNvPr id="10" name="Group 9">
            <a:extLst>
              <a:ext uri="{FF2B5EF4-FFF2-40B4-BE49-F238E27FC236}">
                <a16:creationId xmlns:a16="http://schemas.microsoft.com/office/drawing/2014/main" id="{42BA0CA9-E6F2-02D8-10EF-E866F77E2A6E}"/>
              </a:ext>
            </a:extLst>
          </p:cNvPr>
          <p:cNvGrpSpPr/>
          <p:nvPr/>
        </p:nvGrpSpPr>
        <p:grpSpPr>
          <a:xfrm>
            <a:off x="2832190" y="4963887"/>
            <a:ext cx="18720000" cy="1602412"/>
            <a:chOff x="2832190" y="4963887"/>
            <a:chExt cx="18720000" cy="1602412"/>
          </a:xfrm>
        </p:grpSpPr>
        <p:grpSp>
          <p:nvGrpSpPr>
            <p:cNvPr id="5" name="Group 4">
              <a:extLst>
                <a:ext uri="{FF2B5EF4-FFF2-40B4-BE49-F238E27FC236}">
                  <a16:creationId xmlns:a16="http://schemas.microsoft.com/office/drawing/2014/main" id="{0586259D-7473-15AA-9A2F-2623490FCDE5}"/>
                </a:ext>
              </a:extLst>
            </p:cNvPr>
            <p:cNvGrpSpPr/>
            <p:nvPr/>
          </p:nvGrpSpPr>
          <p:grpSpPr>
            <a:xfrm>
              <a:off x="2832190" y="4963887"/>
              <a:ext cx="18720000" cy="1602412"/>
              <a:chOff x="2832190" y="4963887"/>
              <a:chExt cx="18720000" cy="1602412"/>
            </a:xfrm>
          </p:grpSpPr>
          <p:sp>
            <p:nvSpPr>
              <p:cNvPr id="13" name="02  Even ‘stressed’ market phases can produce remarkable opportunities.">
                <a:extLst>
                  <a:ext uri="{FF2B5EF4-FFF2-40B4-BE49-F238E27FC236}">
                    <a16:creationId xmlns:a16="http://schemas.microsoft.com/office/drawing/2014/main" id="{1555B4CD-88B0-AA4C-EF71-4A1E8A13C69D}"/>
                  </a:ext>
                </a:extLst>
              </p:cNvPr>
              <p:cNvSpPr/>
              <p:nvPr/>
            </p:nvSpPr>
            <p:spPr>
              <a:xfrm>
                <a:off x="2832190" y="4963887"/>
                <a:ext cx="18720000" cy="1602412"/>
              </a:xfrm>
              <a:prstGeom prst="roundRect">
                <a:avLst>
                  <a:gd name="adj" fmla="val 8797"/>
                </a:avLst>
              </a:prstGeom>
              <a:solidFill>
                <a:srgbClr val="FFFFFF"/>
              </a:solidFill>
              <a:ln w="12700">
                <a:miter lim="400000"/>
              </a:ln>
              <a:effectLst>
                <a:reflection stA="15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endParaRPr lang="en-IN" dirty="0"/>
              </a:p>
            </p:txBody>
          </p:sp>
          <p:sp>
            <p:nvSpPr>
              <p:cNvPr id="16" name="Line">
                <a:extLst>
                  <a:ext uri="{FF2B5EF4-FFF2-40B4-BE49-F238E27FC236}">
                    <a16:creationId xmlns:a16="http://schemas.microsoft.com/office/drawing/2014/main" id="{4A666540-A5D9-04A2-D9A2-EDD515D2C08A}"/>
                  </a:ext>
                </a:extLst>
              </p:cNvPr>
              <p:cNvSpPr/>
              <p:nvPr/>
            </p:nvSpPr>
            <p:spPr>
              <a:xfrm flipV="1">
                <a:off x="2894777" y="5432071"/>
                <a:ext cx="0" cy="774461"/>
              </a:xfrm>
              <a:prstGeom prst="line">
                <a:avLst/>
              </a:prstGeom>
              <a:ln w="127000">
                <a:solidFill>
                  <a:srgbClr val="26F700"/>
                </a:solidFill>
                <a:miter lim="400000"/>
              </a:ln>
            </p:spPr>
            <p:txBody>
              <a:bodyPr lIns="50800" tIns="50800" rIns="50800" bIns="50800" anchor="ctr"/>
              <a:lstStyle/>
              <a:p>
                <a:endParaRPr dirty="0"/>
              </a:p>
            </p:txBody>
          </p:sp>
        </p:grpSp>
        <p:sp>
          <p:nvSpPr>
            <p:cNvPr id="8" name="TextBox 7">
              <a:extLst>
                <a:ext uri="{FF2B5EF4-FFF2-40B4-BE49-F238E27FC236}">
                  <a16:creationId xmlns:a16="http://schemas.microsoft.com/office/drawing/2014/main" id="{1714F8D2-15CC-7411-089D-A2075DD1D901}"/>
                </a:ext>
              </a:extLst>
            </p:cNvPr>
            <p:cNvSpPr txBox="1"/>
            <p:nvPr/>
          </p:nvSpPr>
          <p:spPr>
            <a:xfrm>
              <a:off x="4045508" y="5252132"/>
              <a:ext cx="17241750"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defRPr sz="3000">
                  <a:solidFill>
                    <a:srgbClr val="100230"/>
                  </a:solidFill>
                  <a:latin typeface="Avenir Book"/>
                  <a:ea typeface="Avenir Book"/>
                  <a:cs typeface="Avenir Book"/>
                  <a:sym typeface="Avenir Book"/>
                </a:defRPr>
              </a:pPr>
              <a:r>
                <a:rPr lang="en-IN" dirty="0"/>
                <a:t>In today’s world, it is extremely easy to collect inordinate amounts of information, which does not necessarily make the assessment of potential investment options any more effective.</a:t>
              </a:r>
            </a:p>
          </p:txBody>
        </p:sp>
        <p:sp>
          <p:nvSpPr>
            <p:cNvPr id="9" name="TextBox 8">
              <a:extLst>
                <a:ext uri="{FF2B5EF4-FFF2-40B4-BE49-F238E27FC236}">
                  <a16:creationId xmlns:a16="http://schemas.microsoft.com/office/drawing/2014/main" id="{6921F1C4-FC19-F9AB-0ECB-05FA358CD83D}"/>
                </a:ext>
              </a:extLst>
            </p:cNvPr>
            <p:cNvSpPr txBox="1"/>
            <p:nvPr/>
          </p:nvSpPr>
          <p:spPr>
            <a:xfrm>
              <a:off x="3330081" y="5255045"/>
              <a:ext cx="71561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IN" sz="3000" dirty="0">
                  <a:solidFill>
                    <a:srgbClr val="806883"/>
                  </a:solidFill>
                  <a:latin typeface="Avenir Heavy"/>
                  <a:ea typeface="Avenir Heavy"/>
                  <a:cs typeface="Avenir Heavy"/>
                  <a:sym typeface="Avenir Heavy"/>
                </a:rPr>
                <a:t>01</a:t>
              </a:r>
              <a:endParaRPr kumimoji="0" lang="en-US" sz="3000" b="0" i="0" u="none" strike="noStrike" cap="none" spc="0" normalizeH="0" baseline="0" dirty="0">
                <a:ln>
                  <a:noFill/>
                </a:ln>
                <a:solidFill>
                  <a:srgbClr val="FFFFFF"/>
                </a:solidFill>
                <a:effectLst/>
                <a:uFillTx/>
                <a:latin typeface="+mn-lt"/>
                <a:ea typeface="+mn-ea"/>
                <a:cs typeface="+mn-cs"/>
                <a:sym typeface="Helvetica Neue"/>
              </a:endParaRPr>
            </a:p>
          </p:txBody>
        </p:sp>
      </p:grpSp>
      <p:grpSp>
        <p:nvGrpSpPr>
          <p:cNvPr id="48" name="Group 47">
            <a:extLst>
              <a:ext uri="{FF2B5EF4-FFF2-40B4-BE49-F238E27FC236}">
                <a16:creationId xmlns:a16="http://schemas.microsoft.com/office/drawing/2014/main" id="{56B959AD-3B93-E913-BDDB-AB9E4FCD04BE}"/>
              </a:ext>
            </a:extLst>
          </p:cNvPr>
          <p:cNvGrpSpPr/>
          <p:nvPr/>
        </p:nvGrpSpPr>
        <p:grpSpPr>
          <a:xfrm>
            <a:off x="2805131" y="9101573"/>
            <a:ext cx="18720000" cy="2199926"/>
            <a:chOff x="2832190" y="4496515"/>
            <a:chExt cx="18720000" cy="2199926"/>
          </a:xfrm>
        </p:grpSpPr>
        <p:grpSp>
          <p:nvGrpSpPr>
            <p:cNvPr id="49" name="Group 48">
              <a:extLst>
                <a:ext uri="{FF2B5EF4-FFF2-40B4-BE49-F238E27FC236}">
                  <a16:creationId xmlns:a16="http://schemas.microsoft.com/office/drawing/2014/main" id="{6B54E371-32DE-7BE6-A02F-300CB809DA40}"/>
                </a:ext>
              </a:extLst>
            </p:cNvPr>
            <p:cNvGrpSpPr/>
            <p:nvPr/>
          </p:nvGrpSpPr>
          <p:grpSpPr>
            <a:xfrm>
              <a:off x="2832190" y="4496515"/>
              <a:ext cx="18720000" cy="2199926"/>
              <a:chOff x="2832190" y="4496515"/>
              <a:chExt cx="18720000" cy="2199926"/>
            </a:xfrm>
          </p:grpSpPr>
          <p:sp>
            <p:nvSpPr>
              <p:cNvPr id="52" name="02  Even ‘stressed’ market phases can produce remarkable opportunities.">
                <a:extLst>
                  <a:ext uri="{FF2B5EF4-FFF2-40B4-BE49-F238E27FC236}">
                    <a16:creationId xmlns:a16="http://schemas.microsoft.com/office/drawing/2014/main" id="{14EB8616-F9A6-3D29-097E-1D7942A86433}"/>
                  </a:ext>
                </a:extLst>
              </p:cNvPr>
              <p:cNvSpPr/>
              <p:nvPr/>
            </p:nvSpPr>
            <p:spPr>
              <a:xfrm>
                <a:off x="2832190" y="4496515"/>
                <a:ext cx="18720000" cy="2199926"/>
              </a:xfrm>
              <a:prstGeom prst="roundRect">
                <a:avLst>
                  <a:gd name="adj" fmla="val 7771"/>
                </a:avLst>
              </a:prstGeom>
              <a:solidFill>
                <a:srgbClr val="FFFFFF"/>
              </a:solidFill>
              <a:ln w="12700">
                <a:miter lim="400000"/>
              </a:ln>
              <a:effectLst>
                <a:reflection stA="15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endParaRPr lang="en-IN" dirty="0"/>
              </a:p>
            </p:txBody>
          </p:sp>
          <p:sp>
            <p:nvSpPr>
              <p:cNvPr id="53" name="Line">
                <a:extLst>
                  <a:ext uri="{FF2B5EF4-FFF2-40B4-BE49-F238E27FC236}">
                    <a16:creationId xmlns:a16="http://schemas.microsoft.com/office/drawing/2014/main" id="{3A715E6F-9292-61EA-FCD4-C0ACAA8586F7}"/>
                  </a:ext>
                </a:extLst>
              </p:cNvPr>
              <p:cNvSpPr/>
              <p:nvPr/>
            </p:nvSpPr>
            <p:spPr>
              <a:xfrm flipV="1">
                <a:off x="2894967" y="5070241"/>
                <a:ext cx="0" cy="1052474"/>
              </a:xfrm>
              <a:prstGeom prst="line">
                <a:avLst/>
              </a:prstGeom>
              <a:ln w="127000">
                <a:solidFill>
                  <a:srgbClr val="26F700"/>
                </a:solidFill>
                <a:miter lim="400000"/>
              </a:ln>
            </p:spPr>
            <p:txBody>
              <a:bodyPr lIns="50800" tIns="50800" rIns="50800" bIns="50800" anchor="ctr"/>
              <a:lstStyle/>
              <a:p>
                <a:endParaRPr dirty="0"/>
              </a:p>
            </p:txBody>
          </p:sp>
        </p:grpSp>
        <p:sp>
          <p:nvSpPr>
            <p:cNvPr id="50" name="TextBox 49">
              <a:extLst>
                <a:ext uri="{FF2B5EF4-FFF2-40B4-BE49-F238E27FC236}">
                  <a16:creationId xmlns:a16="http://schemas.microsoft.com/office/drawing/2014/main" id="{F0D4F0B7-B5A9-81C3-04F7-2D5965E98A2C}"/>
                </a:ext>
              </a:extLst>
            </p:cNvPr>
            <p:cNvSpPr txBox="1"/>
            <p:nvPr/>
          </p:nvSpPr>
          <p:spPr>
            <a:xfrm>
              <a:off x="4170380" y="4852685"/>
              <a:ext cx="17117070" cy="14875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defRPr sz="3000">
                  <a:solidFill>
                    <a:srgbClr val="100230"/>
                  </a:solidFill>
                  <a:latin typeface="Avenir Book"/>
                  <a:ea typeface="Avenir Book"/>
                  <a:cs typeface="Avenir Book"/>
                  <a:sym typeface="Avenir Book"/>
                </a:defRPr>
              </a:pPr>
              <a:r>
                <a:rPr lang="en-IN" dirty="0"/>
                <a:t>Also have a detailed look at choice paralysis: investors who collect (nearly) every shred of information from the wealth of data available in the modern era will never make an investment decision and will thus never realize any returns. </a:t>
              </a:r>
            </a:p>
          </p:txBody>
        </p:sp>
        <p:sp>
          <p:nvSpPr>
            <p:cNvPr id="51" name="TextBox 50">
              <a:extLst>
                <a:ext uri="{FF2B5EF4-FFF2-40B4-BE49-F238E27FC236}">
                  <a16:creationId xmlns:a16="http://schemas.microsoft.com/office/drawing/2014/main" id="{2E052199-CC8C-4E91-1152-4CBD0436AEE6}"/>
                </a:ext>
              </a:extLst>
            </p:cNvPr>
            <p:cNvSpPr txBox="1"/>
            <p:nvPr/>
          </p:nvSpPr>
          <p:spPr>
            <a:xfrm>
              <a:off x="3330081" y="4852685"/>
              <a:ext cx="71561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IN" sz="3000" dirty="0">
                  <a:solidFill>
                    <a:srgbClr val="806883"/>
                  </a:solidFill>
                  <a:latin typeface="Avenir Heavy"/>
                  <a:ea typeface="Avenir Heavy"/>
                  <a:cs typeface="Avenir Heavy"/>
                  <a:sym typeface="Avenir Heavy"/>
                </a:rPr>
                <a:t>03</a:t>
              </a:r>
              <a:endParaRPr kumimoji="0" lang="en-US" sz="3000" b="0" i="0" u="none" strike="noStrike" cap="none" spc="0" normalizeH="0" baseline="0" dirty="0">
                <a:ln>
                  <a:noFill/>
                </a:ln>
                <a:solidFill>
                  <a:srgbClr val="FFFFFF"/>
                </a:solidFill>
                <a:effectLst/>
                <a:uFillTx/>
                <a:latin typeface="+mn-lt"/>
                <a:ea typeface="+mn-ea"/>
                <a:cs typeface="+mn-cs"/>
                <a:sym typeface="Helvetica Neue"/>
              </a:endParaRPr>
            </a:p>
          </p:txBody>
        </p:sp>
      </p:grpSp>
      <p:grpSp>
        <p:nvGrpSpPr>
          <p:cNvPr id="3" name="Group 2">
            <a:extLst>
              <a:ext uri="{FF2B5EF4-FFF2-40B4-BE49-F238E27FC236}">
                <a16:creationId xmlns:a16="http://schemas.microsoft.com/office/drawing/2014/main" id="{9D56EC7C-9E02-CE2E-2513-45FC074584A0}"/>
              </a:ext>
            </a:extLst>
          </p:cNvPr>
          <p:cNvGrpSpPr/>
          <p:nvPr/>
        </p:nvGrpSpPr>
        <p:grpSpPr>
          <a:xfrm>
            <a:off x="21525131" y="954783"/>
            <a:ext cx="1905000" cy="1905000"/>
            <a:chOff x="21525131" y="954783"/>
            <a:chExt cx="1905000" cy="1905000"/>
          </a:xfrm>
        </p:grpSpPr>
        <p:sp>
          <p:nvSpPr>
            <p:cNvPr id="25" name="Teardrop 24">
              <a:extLst>
                <a:ext uri="{FF2B5EF4-FFF2-40B4-BE49-F238E27FC236}">
                  <a16:creationId xmlns:a16="http://schemas.microsoft.com/office/drawing/2014/main" id="{D15DC54C-E04E-F194-3948-63D4BD6DD979}"/>
                </a:ext>
              </a:extLst>
            </p:cNvPr>
            <p:cNvSpPr/>
            <p:nvPr/>
          </p:nvSpPr>
          <p:spPr>
            <a:xfrm>
              <a:off x="21525131" y="954783"/>
              <a:ext cx="1905000" cy="1905000"/>
            </a:xfrm>
            <a:prstGeom prst="teardrop">
              <a:avLst/>
            </a:prstGeom>
            <a:noFill/>
            <a:ln w="28575">
              <a:solidFill>
                <a:srgbClr val="25F800"/>
              </a:solidFill>
            </a:ln>
            <a:effectLst>
              <a:glow rad="228600">
                <a:schemeClr val="accent3">
                  <a:satMod val="175000"/>
                  <a:alpha val="40000"/>
                </a:schemeClr>
              </a:glow>
              <a:reflection stA="52000" endPos="30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solidFill>
                  <a:srgbClr val="EACBD0"/>
                </a:solidFill>
                <a:highlight>
                  <a:srgbClr val="00FF00"/>
                </a:highlight>
              </a:endParaRPr>
            </a:p>
          </p:txBody>
        </p:sp>
        <p:pic>
          <p:nvPicPr>
            <p:cNvPr id="26" name="Graphic 25">
              <a:extLst>
                <a:ext uri="{FF2B5EF4-FFF2-40B4-BE49-F238E27FC236}">
                  <a16:creationId xmlns:a16="http://schemas.microsoft.com/office/drawing/2014/main" id="{044EAC24-6809-AEA2-5A56-DB0515C25C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943031" y="1372683"/>
              <a:ext cx="1069200" cy="1069200"/>
            </a:xfrm>
            <a:prstGeom prst="rect">
              <a:avLst/>
            </a:prstGeom>
          </p:spPr>
        </p:pic>
      </p:grpSp>
      <p:grpSp>
        <p:nvGrpSpPr>
          <p:cNvPr id="28" name="Group 27">
            <a:extLst>
              <a:ext uri="{FF2B5EF4-FFF2-40B4-BE49-F238E27FC236}">
                <a16:creationId xmlns:a16="http://schemas.microsoft.com/office/drawing/2014/main" id="{A2AF3F41-F9D0-E389-7D55-5826BDB7C958}"/>
              </a:ext>
            </a:extLst>
          </p:cNvPr>
          <p:cNvGrpSpPr/>
          <p:nvPr/>
        </p:nvGrpSpPr>
        <p:grpSpPr>
          <a:xfrm>
            <a:off x="2832000" y="6967659"/>
            <a:ext cx="18720000" cy="1732554"/>
            <a:chOff x="2832190" y="4963887"/>
            <a:chExt cx="18720000" cy="1732554"/>
          </a:xfrm>
        </p:grpSpPr>
        <p:grpSp>
          <p:nvGrpSpPr>
            <p:cNvPr id="29" name="Group 28">
              <a:extLst>
                <a:ext uri="{FF2B5EF4-FFF2-40B4-BE49-F238E27FC236}">
                  <a16:creationId xmlns:a16="http://schemas.microsoft.com/office/drawing/2014/main" id="{D1B0BCC2-FB38-6BBD-945C-7CBDFAB5C303}"/>
                </a:ext>
              </a:extLst>
            </p:cNvPr>
            <p:cNvGrpSpPr/>
            <p:nvPr/>
          </p:nvGrpSpPr>
          <p:grpSpPr>
            <a:xfrm>
              <a:off x="2832190" y="4963887"/>
              <a:ext cx="18720000" cy="1732554"/>
              <a:chOff x="2832190" y="4963887"/>
              <a:chExt cx="18720000" cy="1732554"/>
            </a:xfrm>
          </p:grpSpPr>
          <p:sp>
            <p:nvSpPr>
              <p:cNvPr id="32" name="02  Even ‘stressed’ market phases can produce remarkable opportunities.">
                <a:extLst>
                  <a:ext uri="{FF2B5EF4-FFF2-40B4-BE49-F238E27FC236}">
                    <a16:creationId xmlns:a16="http://schemas.microsoft.com/office/drawing/2014/main" id="{6A2D6A81-948B-2460-2EF9-5E8AA2424898}"/>
                  </a:ext>
                </a:extLst>
              </p:cNvPr>
              <p:cNvSpPr/>
              <p:nvPr/>
            </p:nvSpPr>
            <p:spPr>
              <a:xfrm>
                <a:off x="2832190" y="4963887"/>
                <a:ext cx="18720000" cy="1732554"/>
              </a:xfrm>
              <a:prstGeom prst="roundRect">
                <a:avLst>
                  <a:gd name="adj" fmla="val 8116"/>
                </a:avLst>
              </a:prstGeom>
              <a:solidFill>
                <a:srgbClr val="FFFFFF"/>
              </a:solidFill>
              <a:ln w="12700">
                <a:miter lim="400000"/>
              </a:ln>
              <a:effectLst>
                <a:reflection stA="15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endParaRPr lang="en-IN" dirty="0"/>
              </a:p>
            </p:txBody>
          </p:sp>
          <p:sp>
            <p:nvSpPr>
              <p:cNvPr id="33" name="Line">
                <a:extLst>
                  <a:ext uri="{FF2B5EF4-FFF2-40B4-BE49-F238E27FC236}">
                    <a16:creationId xmlns:a16="http://schemas.microsoft.com/office/drawing/2014/main" id="{E57CA2E2-827E-8ADE-E5B5-6611E646B5FA}"/>
                  </a:ext>
                </a:extLst>
              </p:cNvPr>
              <p:cNvSpPr/>
              <p:nvPr/>
            </p:nvSpPr>
            <p:spPr>
              <a:xfrm flipV="1">
                <a:off x="2894967" y="5411854"/>
                <a:ext cx="0" cy="836620"/>
              </a:xfrm>
              <a:prstGeom prst="line">
                <a:avLst/>
              </a:prstGeom>
              <a:ln w="127000">
                <a:solidFill>
                  <a:srgbClr val="26F700"/>
                </a:solidFill>
                <a:miter lim="400000"/>
              </a:ln>
            </p:spPr>
            <p:txBody>
              <a:bodyPr lIns="50800" tIns="50800" rIns="50800" bIns="50800" anchor="ctr"/>
              <a:lstStyle/>
              <a:p>
                <a:endParaRPr/>
              </a:p>
            </p:txBody>
          </p:sp>
        </p:grpSp>
        <p:sp>
          <p:nvSpPr>
            <p:cNvPr id="30" name="TextBox 29">
              <a:extLst>
                <a:ext uri="{FF2B5EF4-FFF2-40B4-BE49-F238E27FC236}">
                  <a16:creationId xmlns:a16="http://schemas.microsoft.com/office/drawing/2014/main" id="{B076CEBA-FE6F-86AD-277A-07B900F9A5A2}"/>
                </a:ext>
              </a:extLst>
            </p:cNvPr>
            <p:cNvSpPr txBox="1"/>
            <p:nvPr/>
          </p:nvSpPr>
          <p:spPr>
            <a:xfrm>
              <a:off x="4170378" y="5317203"/>
              <a:ext cx="17117070"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defRPr sz="3000">
                  <a:solidFill>
                    <a:srgbClr val="100230"/>
                  </a:solidFill>
                  <a:latin typeface="Avenir Book"/>
                  <a:ea typeface="Avenir Book"/>
                  <a:cs typeface="Avenir Book"/>
                  <a:sym typeface="Avenir Book"/>
                </a:defRPr>
              </a:pPr>
              <a:r>
                <a:rPr lang="en-IN" dirty="0"/>
                <a:t>Data analysis should instead be based on a simple analytical framework to ensure clear conclusions can be drawn.</a:t>
              </a:r>
            </a:p>
          </p:txBody>
        </p:sp>
        <p:sp>
          <p:nvSpPr>
            <p:cNvPr id="31" name="TextBox 30">
              <a:extLst>
                <a:ext uri="{FF2B5EF4-FFF2-40B4-BE49-F238E27FC236}">
                  <a16:creationId xmlns:a16="http://schemas.microsoft.com/office/drawing/2014/main" id="{F55577A4-DBBC-F157-8E1D-D746C9FE905F}"/>
                </a:ext>
              </a:extLst>
            </p:cNvPr>
            <p:cNvSpPr txBox="1"/>
            <p:nvPr/>
          </p:nvSpPr>
          <p:spPr>
            <a:xfrm>
              <a:off x="3330081" y="5317203"/>
              <a:ext cx="71561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IN" sz="3000" dirty="0">
                  <a:solidFill>
                    <a:srgbClr val="806883"/>
                  </a:solidFill>
                  <a:latin typeface="Avenir Heavy"/>
                  <a:ea typeface="Avenir Heavy"/>
                  <a:cs typeface="Avenir Heavy"/>
                  <a:sym typeface="Avenir Heavy"/>
                </a:rPr>
                <a:t>02</a:t>
              </a:r>
              <a:endParaRPr kumimoji="0" lang="en-US" sz="3000" b="0" i="0" u="none" strike="noStrike" cap="none" spc="0" normalizeH="0" baseline="0" dirty="0">
                <a:ln>
                  <a:noFill/>
                </a:ln>
                <a:solidFill>
                  <a:srgbClr val="FFFFFF"/>
                </a:solidFill>
                <a:effectLst/>
                <a:uFillTx/>
                <a:latin typeface="+mn-lt"/>
                <a:ea typeface="+mn-ea"/>
                <a:cs typeface="+mn-cs"/>
                <a:sym typeface="Helvetica Neue"/>
              </a:endParaRPr>
            </a:p>
          </p:txBody>
        </p:sp>
      </p:grpSp>
    </p:spTree>
    <p:extLst>
      <p:ext uri="{BB962C8B-B14F-4D97-AF65-F5344CB8AC3E}">
        <p14:creationId xmlns:p14="http://schemas.microsoft.com/office/powerpoint/2010/main" val="28011050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8"/>
                                        </p:tgtEl>
                                        <p:attrNameLst>
                                          <p:attrName>style.visibility</p:attrName>
                                        </p:attrNameLst>
                                      </p:cBhvr>
                                      <p:to>
                                        <p:strVal val="visible"/>
                                      </p:to>
                                    </p:set>
                                    <p:anim calcmode="lin" valueType="num">
                                      <p:cBhvr additive="base">
                                        <p:cTn id="7" dur="500" fill="hold"/>
                                        <p:tgtEl>
                                          <p:spTgt spid="218"/>
                                        </p:tgtEl>
                                        <p:attrNameLst>
                                          <p:attrName>ppt_x</p:attrName>
                                        </p:attrNameLst>
                                      </p:cBhvr>
                                      <p:tavLst>
                                        <p:tav tm="0">
                                          <p:val>
                                            <p:strVal val="#ppt_x"/>
                                          </p:val>
                                        </p:tav>
                                        <p:tav tm="100000">
                                          <p:val>
                                            <p:strVal val="#ppt_x"/>
                                          </p:val>
                                        </p:tav>
                                      </p:tavLst>
                                    </p:anim>
                                    <p:anim calcmode="lin" valueType="num">
                                      <p:cBhvr additive="base">
                                        <p:cTn id="8" dur="500" fill="hold"/>
                                        <p:tgtEl>
                                          <p:spTgt spid="2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17"/>
                                        </p:tgtEl>
                                        <p:attrNameLst>
                                          <p:attrName>style.visibility</p:attrName>
                                        </p:attrNameLst>
                                      </p:cBhvr>
                                      <p:to>
                                        <p:strVal val="visible"/>
                                      </p:to>
                                    </p:set>
                                    <p:anim calcmode="lin" valueType="num">
                                      <p:cBhvr additive="base">
                                        <p:cTn id="12" dur="500" fill="hold"/>
                                        <p:tgtEl>
                                          <p:spTgt spid="217"/>
                                        </p:tgtEl>
                                        <p:attrNameLst>
                                          <p:attrName>ppt_x</p:attrName>
                                        </p:attrNameLst>
                                      </p:cBhvr>
                                      <p:tavLst>
                                        <p:tav tm="0">
                                          <p:val>
                                            <p:strVal val="#ppt_x"/>
                                          </p:val>
                                        </p:tav>
                                        <p:tav tm="100000">
                                          <p:val>
                                            <p:strVal val="#ppt_x"/>
                                          </p:val>
                                        </p:tav>
                                      </p:tavLst>
                                    </p:anim>
                                    <p:anim calcmode="lin" valueType="num">
                                      <p:cBhvr additive="base">
                                        <p:cTn id="13" dur="500" fill="hold"/>
                                        <p:tgtEl>
                                          <p:spTgt spid="21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15"/>
                                        </p:tgtEl>
                                        <p:attrNameLst>
                                          <p:attrName>style.visibility</p:attrName>
                                        </p:attrNameLst>
                                      </p:cBhvr>
                                      <p:to>
                                        <p:strVal val="visible"/>
                                      </p:to>
                                    </p:set>
                                    <p:anim calcmode="lin" valueType="num">
                                      <p:cBhvr additive="base">
                                        <p:cTn id="17" dur="500" fill="hold"/>
                                        <p:tgtEl>
                                          <p:spTgt spid="215"/>
                                        </p:tgtEl>
                                        <p:attrNameLst>
                                          <p:attrName>ppt_x</p:attrName>
                                        </p:attrNameLst>
                                      </p:cBhvr>
                                      <p:tavLst>
                                        <p:tav tm="0">
                                          <p:val>
                                            <p:strVal val="#ppt_x"/>
                                          </p:val>
                                        </p:tav>
                                        <p:tav tm="100000">
                                          <p:val>
                                            <p:strVal val="#ppt_x"/>
                                          </p:val>
                                        </p:tav>
                                      </p:tavLst>
                                    </p:anim>
                                    <p:anim calcmode="lin" valueType="num">
                                      <p:cBhvr additive="base">
                                        <p:cTn id="18" dur="500" fill="hold"/>
                                        <p:tgtEl>
                                          <p:spTgt spid="215"/>
                                        </p:tgtEl>
                                        <p:attrNameLst>
                                          <p:attrName>ppt_y</p:attrName>
                                        </p:attrNameLst>
                                      </p:cBhvr>
                                      <p:tavLst>
                                        <p:tav tm="0">
                                          <p:val>
                                            <p:strVal val="0-#ppt_h/2"/>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0-#ppt_w/2"/>
                                          </p:val>
                                        </p:tav>
                                        <p:tav tm="100000">
                                          <p:val>
                                            <p:strVal val="#ppt_x"/>
                                          </p:val>
                                        </p:tav>
                                      </p:tavLst>
                                    </p:anim>
                                    <p:anim calcmode="lin" valueType="num">
                                      <p:cBhvr additive="base">
                                        <p:cTn id="33"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0-#ppt_w/2"/>
                                          </p:val>
                                        </p:tav>
                                        <p:tav tm="100000">
                                          <p:val>
                                            <p:strVal val="#ppt_x"/>
                                          </p:val>
                                        </p:tav>
                                      </p:tavLst>
                                    </p:anim>
                                    <p:anim calcmode="lin" valueType="num">
                                      <p:cBhvr additive="base">
                                        <p:cTn id="39"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P spid="217" grpId="0" animBg="1"/>
      <p:bldP spid="2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00230"/>
        </a:solidFill>
        <a:effectLst/>
      </p:bgPr>
    </p:bg>
    <p:spTree>
      <p:nvGrpSpPr>
        <p:cNvPr id="1" name=""/>
        <p:cNvGrpSpPr/>
        <p:nvPr/>
      </p:nvGrpSpPr>
      <p:grpSpPr>
        <a:xfrm>
          <a:off x="0" y="0"/>
          <a:ext cx="0" cy="0"/>
          <a:chOff x="0" y="0"/>
          <a:chExt cx="0" cy="0"/>
        </a:xfrm>
      </p:grpSpPr>
      <p:sp>
        <p:nvSpPr>
          <p:cNvPr id="215" name="Don’t let a negative prevailing mood sway…"/>
          <p:cNvSpPr txBox="1">
            <a:spLocks noGrp="1"/>
          </p:cNvSpPr>
          <p:nvPr>
            <p:ph type="title"/>
          </p:nvPr>
        </p:nvSpPr>
        <p:spPr>
          <a:xfrm>
            <a:off x="3687890" y="1206499"/>
            <a:ext cx="16109934" cy="2715680"/>
          </a:xfrm>
          <a:prstGeom prst="rect">
            <a:avLst/>
          </a:prstGeom>
        </p:spPr>
        <p:txBody>
          <a:bodyPr>
            <a:normAutofit/>
          </a:bodyPr>
          <a:lstStyle/>
          <a:p>
            <a:pPr defTabSz="457200">
              <a:lnSpc>
                <a:spcPts val="9600"/>
              </a:lnSpc>
              <a:spcBef>
                <a:spcPts val="1000"/>
              </a:spcBef>
              <a:defRPr sz="7000" b="0" spc="0">
                <a:solidFill>
                  <a:srgbClr val="EACBD0"/>
                </a:solidFill>
                <a:latin typeface="Yu Mincho Regular"/>
                <a:ea typeface="Yu Mincho Regular"/>
                <a:cs typeface="Yu Mincho Regular"/>
                <a:sym typeface="Yu Mincho Regular"/>
              </a:defRPr>
            </a:pPr>
            <a:r>
              <a:rPr lang="en-US" sz="6600" spc="100" dirty="0">
                <a:solidFill>
                  <a:srgbClr val="EACBD0"/>
                </a:solidFill>
                <a:latin typeface="Yu Mincho" panose="02020400000000000000" pitchFamily="18" charset="-128"/>
                <a:ea typeface="Yu Mincho" panose="02020400000000000000" pitchFamily="18" charset="-128"/>
              </a:rPr>
              <a:t>Don’t sell yourself short.</a:t>
            </a:r>
          </a:p>
        </p:txBody>
      </p:sp>
      <p:pic>
        <p:nvPicPr>
          <p:cNvPr id="216" name="FinTech-logoAsset 1.png" descr="FinTech-logoAsset 1.png"/>
          <p:cNvPicPr>
            <a:picLocks noChangeAspect="1"/>
          </p:cNvPicPr>
          <p:nvPr/>
        </p:nvPicPr>
        <p:blipFill>
          <a:blip r:embed="rId3">
            <a:alphaModFix amt="13000"/>
          </a:blip>
          <a:stretch>
            <a:fillRect/>
          </a:stretch>
        </p:blipFill>
        <p:spPr>
          <a:xfrm>
            <a:off x="9309279" y="4401375"/>
            <a:ext cx="5103685" cy="4913249"/>
          </a:xfrm>
          <a:prstGeom prst="rect">
            <a:avLst/>
          </a:prstGeom>
          <a:ln w="12700">
            <a:miter lim="400000"/>
          </a:ln>
        </p:spPr>
      </p:pic>
      <p:sp>
        <p:nvSpPr>
          <p:cNvPr id="217" name="Line"/>
          <p:cNvSpPr/>
          <p:nvPr/>
        </p:nvSpPr>
        <p:spPr>
          <a:xfrm flipV="1">
            <a:off x="3033197" y="781556"/>
            <a:ext cx="1" cy="1905001"/>
          </a:xfrm>
          <a:prstGeom prst="line">
            <a:avLst/>
          </a:prstGeom>
          <a:ln w="25400">
            <a:solidFill>
              <a:srgbClr val="E6147A"/>
            </a:solidFill>
            <a:miter lim="400000"/>
          </a:ln>
        </p:spPr>
        <p:txBody>
          <a:bodyPr lIns="50800" tIns="50800" rIns="50800" bIns="50800" anchor="ctr"/>
          <a:lstStyle/>
          <a:p>
            <a:endParaRPr/>
          </a:p>
        </p:txBody>
      </p:sp>
      <p:sp>
        <p:nvSpPr>
          <p:cNvPr id="218" name="05"/>
          <p:cNvSpPr txBox="1"/>
          <p:nvPr/>
        </p:nvSpPr>
        <p:spPr>
          <a:xfrm>
            <a:off x="1576425" y="1206500"/>
            <a:ext cx="1071714" cy="1435100"/>
          </a:xfrm>
          <a:prstGeom prst="rect">
            <a:avLst/>
          </a:prstGeom>
          <a:solidFill>
            <a:srgbClr val="10023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defTabSz="825500">
              <a:defRPr sz="7000">
                <a:solidFill>
                  <a:srgbClr val="EACBD0"/>
                </a:solidFill>
                <a:latin typeface="Agency FB"/>
                <a:ea typeface="Agency FB"/>
                <a:cs typeface="Agency FB"/>
                <a:sym typeface="Agency FB"/>
              </a:defRPr>
            </a:lvl1pPr>
          </a:lstStyle>
          <a:p>
            <a:r>
              <a:rPr lang="en-IN" dirty="0"/>
              <a:t>13</a:t>
            </a:r>
            <a:endParaRPr dirty="0"/>
          </a:p>
        </p:txBody>
      </p:sp>
      <p:grpSp>
        <p:nvGrpSpPr>
          <p:cNvPr id="10" name="Group 9">
            <a:extLst>
              <a:ext uri="{FF2B5EF4-FFF2-40B4-BE49-F238E27FC236}">
                <a16:creationId xmlns:a16="http://schemas.microsoft.com/office/drawing/2014/main" id="{42BA0CA9-E6F2-02D8-10EF-E866F77E2A6E}"/>
              </a:ext>
            </a:extLst>
          </p:cNvPr>
          <p:cNvGrpSpPr/>
          <p:nvPr/>
        </p:nvGrpSpPr>
        <p:grpSpPr>
          <a:xfrm>
            <a:off x="2832190" y="4963887"/>
            <a:ext cx="18720000" cy="1602412"/>
            <a:chOff x="2832190" y="4963887"/>
            <a:chExt cx="18720000" cy="1602412"/>
          </a:xfrm>
        </p:grpSpPr>
        <p:grpSp>
          <p:nvGrpSpPr>
            <p:cNvPr id="5" name="Group 4">
              <a:extLst>
                <a:ext uri="{FF2B5EF4-FFF2-40B4-BE49-F238E27FC236}">
                  <a16:creationId xmlns:a16="http://schemas.microsoft.com/office/drawing/2014/main" id="{0586259D-7473-15AA-9A2F-2623490FCDE5}"/>
                </a:ext>
              </a:extLst>
            </p:cNvPr>
            <p:cNvGrpSpPr/>
            <p:nvPr/>
          </p:nvGrpSpPr>
          <p:grpSpPr>
            <a:xfrm>
              <a:off x="2832190" y="4963887"/>
              <a:ext cx="18720000" cy="1602412"/>
              <a:chOff x="2832190" y="4963887"/>
              <a:chExt cx="18720000" cy="1602412"/>
            </a:xfrm>
          </p:grpSpPr>
          <p:sp>
            <p:nvSpPr>
              <p:cNvPr id="13" name="02  Even ‘stressed’ market phases can produce remarkable opportunities.">
                <a:extLst>
                  <a:ext uri="{FF2B5EF4-FFF2-40B4-BE49-F238E27FC236}">
                    <a16:creationId xmlns:a16="http://schemas.microsoft.com/office/drawing/2014/main" id="{1555B4CD-88B0-AA4C-EF71-4A1E8A13C69D}"/>
                  </a:ext>
                </a:extLst>
              </p:cNvPr>
              <p:cNvSpPr/>
              <p:nvPr/>
            </p:nvSpPr>
            <p:spPr>
              <a:xfrm>
                <a:off x="2832190" y="4963887"/>
                <a:ext cx="18720000" cy="1602412"/>
              </a:xfrm>
              <a:prstGeom prst="roundRect">
                <a:avLst>
                  <a:gd name="adj" fmla="val 6316"/>
                </a:avLst>
              </a:prstGeom>
              <a:solidFill>
                <a:srgbClr val="FFFFFF"/>
              </a:solidFill>
              <a:ln w="12700">
                <a:miter lim="400000"/>
              </a:ln>
              <a:effectLst>
                <a:reflection stA="15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endParaRPr lang="en-IN" dirty="0"/>
              </a:p>
            </p:txBody>
          </p:sp>
          <p:sp>
            <p:nvSpPr>
              <p:cNvPr id="16" name="Line">
                <a:extLst>
                  <a:ext uri="{FF2B5EF4-FFF2-40B4-BE49-F238E27FC236}">
                    <a16:creationId xmlns:a16="http://schemas.microsoft.com/office/drawing/2014/main" id="{4A666540-A5D9-04A2-D9A2-EDD515D2C08A}"/>
                  </a:ext>
                </a:extLst>
              </p:cNvPr>
              <p:cNvSpPr/>
              <p:nvPr/>
            </p:nvSpPr>
            <p:spPr>
              <a:xfrm flipV="1">
                <a:off x="2894777" y="5432071"/>
                <a:ext cx="0" cy="774461"/>
              </a:xfrm>
              <a:prstGeom prst="line">
                <a:avLst/>
              </a:prstGeom>
              <a:ln w="127000">
                <a:solidFill>
                  <a:srgbClr val="26F700"/>
                </a:solidFill>
                <a:miter lim="400000"/>
              </a:ln>
            </p:spPr>
            <p:txBody>
              <a:bodyPr lIns="50800" tIns="50800" rIns="50800" bIns="50800" anchor="ctr"/>
              <a:lstStyle/>
              <a:p>
                <a:endParaRPr dirty="0"/>
              </a:p>
            </p:txBody>
          </p:sp>
        </p:grpSp>
        <p:sp>
          <p:nvSpPr>
            <p:cNvPr id="8" name="TextBox 7">
              <a:extLst>
                <a:ext uri="{FF2B5EF4-FFF2-40B4-BE49-F238E27FC236}">
                  <a16:creationId xmlns:a16="http://schemas.microsoft.com/office/drawing/2014/main" id="{1714F8D2-15CC-7411-089D-A2075DD1D901}"/>
                </a:ext>
              </a:extLst>
            </p:cNvPr>
            <p:cNvSpPr txBox="1"/>
            <p:nvPr/>
          </p:nvSpPr>
          <p:spPr>
            <a:xfrm>
              <a:off x="4045508" y="5252132"/>
              <a:ext cx="17241750"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defRPr sz="3000">
                  <a:solidFill>
                    <a:srgbClr val="100230"/>
                  </a:solidFill>
                  <a:latin typeface="Avenir Book"/>
                  <a:ea typeface="Avenir Book"/>
                  <a:cs typeface="Avenir Book"/>
                  <a:sym typeface="Avenir Book"/>
                </a:defRPr>
              </a:pPr>
              <a:r>
                <a:rPr lang="en-IN" dirty="0"/>
                <a:t>Many private investors do not like being involved in financial investments and instead delegate this task to a family member, bank or an asset management firm.</a:t>
              </a:r>
            </a:p>
          </p:txBody>
        </p:sp>
        <p:sp>
          <p:nvSpPr>
            <p:cNvPr id="9" name="TextBox 8">
              <a:extLst>
                <a:ext uri="{FF2B5EF4-FFF2-40B4-BE49-F238E27FC236}">
                  <a16:creationId xmlns:a16="http://schemas.microsoft.com/office/drawing/2014/main" id="{6921F1C4-FC19-F9AB-0ECB-05FA358CD83D}"/>
                </a:ext>
              </a:extLst>
            </p:cNvPr>
            <p:cNvSpPr txBox="1"/>
            <p:nvPr/>
          </p:nvSpPr>
          <p:spPr>
            <a:xfrm>
              <a:off x="3330081" y="5255045"/>
              <a:ext cx="71561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IN" sz="3000" dirty="0">
                  <a:solidFill>
                    <a:srgbClr val="806883"/>
                  </a:solidFill>
                  <a:latin typeface="Avenir Heavy"/>
                  <a:ea typeface="Avenir Heavy"/>
                  <a:cs typeface="Avenir Heavy"/>
                  <a:sym typeface="Avenir Heavy"/>
                </a:rPr>
                <a:t>01</a:t>
              </a:r>
              <a:endParaRPr kumimoji="0" lang="en-US" sz="3000" b="0" i="0" u="none" strike="noStrike" cap="none" spc="0" normalizeH="0" baseline="0" dirty="0">
                <a:ln>
                  <a:noFill/>
                </a:ln>
                <a:solidFill>
                  <a:srgbClr val="FFFFFF"/>
                </a:solidFill>
                <a:effectLst/>
                <a:uFillTx/>
                <a:latin typeface="+mn-lt"/>
                <a:ea typeface="+mn-ea"/>
                <a:cs typeface="+mn-cs"/>
                <a:sym typeface="Helvetica Neue"/>
              </a:endParaRPr>
            </a:p>
          </p:txBody>
        </p:sp>
      </p:grpSp>
      <p:grpSp>
        <p:nvGrpSpPr>
          <p:cNvPr id="42" name="Group 41">
            <a:extLst>
              <a:ext uri="{FF2B5EF4-FFF2-40B4-BE49-F238E27FC236}">
                <a16:creationId xmlns:a16="http://schemas.microsoft.com/office/drawing/2014/main" id="{4A033BE1-5ABE-28BB-A54A-0B15E5537197}"/>
              </a:ext>
            </a:extLst>
          </p:cNvPr>
          <p:cNvGrpSpPr/>
          <p:nvPr/>
        </p:nvGrpSpPr>
        <p:grpSpPr>
          <a:xfrm>
            <a:off x="2805131" y="7045495"/>
            <a:ext cx="18720000" cy="1732554"/>
            <a:chOff x="2832190" y="4963887"/>
            <a:chExt cx="18720000" cy="1732554"/>
          </a:xfrm>
        </p:grpSpPr>
        <p:grpSp>
          <p:nvGrpSpPr>
            <p:cNvPr id="43" name="Group 42">
              <a:extLst>
                <a:ext uri="{FF2B5EF4-FFF2-40B4-BE49-F238E27FC236}">
                  <a16:creationId xmlns:a16="http://schemas.microsoft.com/office/drawing/2014/main" id="{889FB950-AF77-4012-E580-CF7DB828A7CA}"/>
                </a:ext>
              </a:extLst>
            </p:cNvPr>
            <p:cNvGrpSpPr/>
            <p:nvPr/>
          </p:nvGrpSpPr>
          <p:grpSpPr>
            <a:xfrm>
              <a:off x="2832190" y="4963887"/>
              <a:ext cx="18720000" cy="1732554"/>
              <a:chOff x="2832190" y="4963887"/>
              <a:chExt cx="18720000" cy="1732554"/>
            </a:xfrm>
          </p:grpSpPr>
          <p:sp>
            <p:nvSpPr>
              <p:cNvPr id="46" name="02  Even ‘stressed’ market phases can produce remarkable opportunities.">
                <a:extLst>
                  <a:ext uri="{FF2B5EF4-FFF2-40B4-BE49-F238E27FC236}">
                    <a16:creationId xmlns:a16="http://schemas.microsoft.com/office/drawing/2014/main" id="{536CC983-0FC9-9415-4C15-D1BB726D8247}"/>
                  </a:ext>
                </a:extLst>
              </p:cNvPr>
              <p:cNvSpPr/>
              <p:nvPr/>
            </p:nvSpPr>
            <p:spPr>
              <a:xfrm>
                <a:off x="2832190" y="4963887"/>
                <a:ext cx="18720000" cy="1732554"/>
              </a:xfrm>
              <a:prstGeom prst="roundRect">
                <a:avLst>
                  <a:gd name="adj" fmla="val 8116"/>
                </a:avLst>
              </a:prstGeom>
              <a:solidFill>
                <a:srgbClr val="FFFFFF"/>
              </a:solidFill>
              <a:ln w="12700">
                <a:miter lim="400000"/>
              </a:ln>
              <a:effectLst>
                <a:reflection stA="15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endParaRPr lang="en-IN" dirty="0"/>
              </a:p>
            </p:txBody>
          </p:sp>
          <p:sp>
            <p:nvSpPr>
              <p:cNvPr id="47" name="Line">
                <a:extLst>
                  <a:ext uri="{FF2B5EF4-FFF2-40B4-BE49-F238E27FC236}">
                    <a16:creationId xmlns:a16="http://schemas.microsoft.com/office/drawing/2014/main" id="{A0B70630-3D8D-4E11-EC36-91B0C055835D}"/>
                  </a:ext>
                </a:extLst>
              </p:cNvPr>
              <p:cNvSpPr/>
              <p:nvPr/>
            </p:nvSpPr>
            <p:spPr>
              <a:xfrm flipV="1">
                <a:off x="2894967" y="5411854"/>
                <a:ext cx="0" cy="836620"/>
              </a:xfrm>
              <a:prstGeom prst="line">
                <a:avLst/>
              </a:prstGeom>
              <a:ln w="127000">
                <a:solidFill>
                  <a:srgbClr val="26F700"/>
                </a:solidFill>
                <a:miter lim="400000"/>
              </a:ln>
            </p:spPr>
            <p:txBody>
              <a:bodyPr lIns="50800" tIns="50800" rIns="50800" bIns="50800" anchor="ctr"/>
              <a:lstStyle/>
              <a:p>
                <a:endParaRPr/>
              </a:p>
            </p:txBody>
          </p:sp>
        </p:grpSp>
        <p:sp>
          <p:nvSpPr>
            <p:cNvPr id="44" name="TextBox 43">
              <a:extLst>
                <a:ext uri="{FF2B5EF4-FFF2-40B4-BE49-F238E27FC236}">
                  <a16:creationId xmlns:a16="http://schemas.microsoft.com/office/drawing/2014/main" id="{D51D30F6-3CC8-3348-92C8-E6A9B29ADAD8}"/>
                </a:ext>
              </a:extLst>
            </p:cNvPr>
            <p:cNvSpPr txBox="1"/>
            <p:nvPr/>
          </p:nvSpPr>
          <p:spPr>
            <a:xfrm>
              <a:off x="4170378" y="5317203"/>
              <a:ext cx="17117070"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defRPr sz="3000">
                  <a:solidFill>
                    <a:srgbClr val="100230"/>
                  </a:solidFill>
                  <a:latin typeface="Avenir Book"/>
                  <a:ea typeface="Avenir Book"/>
                  <a:cs typeface="Avenir Book"/>
                  <a:sym typeface="Avenir Book"/>
                </a:defRPr>
              </a:pPr>
              <a:r>
                <a:rPr lang="en-IN" dirty="0"/>
                <a:t>It is important to have a basic knowledge and understanding of the various investment options, even if delegating responsibility in full to a third party.</a:t>
              </a:r>
            </a:p>
          </p:txBody>
        </p:sp>
        <p:sp>
          <p:nvSpPr>
            <p:cNvPr id="45" name="TextBox 44">
              <a:extLst>
                <a:ext uri="{FF2B5EF4-FFF2-40B4-BE49-F238E27FC236}">
                  <a16:creationId xmlns:a16="http://schemas.microsoft.com/office/drawing/2014/main" id="{DBB37324-C327-8633-88F3-B836F0737CCE}"/>
                </a:ext>
              </a:extLst>
            </p:cNvPr>
            <p:cNvSpPr txBox="1"/>
            <p:nvPr/>
          </p:nvSpPr>
          <p:spPr>
            <a:xfrm>
              <a:off x="3330081" y="5317203"/>
              <a:ext cx="71561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IN" sz="3000" dirty="0">
                  <a:solidFill>
                    <a:srgbClr val="806883"/>
                  </a:solidFill>
                  <a:latin typeface="Avenir Heavy"/>
                  <a:ea typeface="Avenir Heavy"/>
                  <a:cs typeface="Avenir Heavy"/>
                  <a:sym typeface="Avenir Heavy"/>
                </a:rPr>
                <a:t>02</a:t>
              </a:r>
              <a:endParaRPr kumimoji="0" lang="en-US" sz="3000" b="0" i="0" u="none" strike="noStrike" cap="none" spc="0" normalizeH="0" baseline="0" dirty="0">
                <a:ln>
                  <a:noFill/>
                </a:ln>
                <a:solidFill>
                  <a:srgbClr val="FFFFFF"/>
                </a:solidFill>
                <a:effectLst/>
                <a:uFillTx/>
                <a:latin typeface="+mn-lt"/>
                <a:ea typeface="+mn-ea"/>
                <a:cs typeface="+mn-cs"/>
                <a:sym typeface="Helvetica Neue"/>
              </a:endParaRPr>
            </a:p>
          </p:txBody>
        </p:sp>
      </p:grpSp>
      <p:grpSp>
        <p:nvGrpSpPr>
          <p:cNvPr id="3" name="Group 2">
            <a:extLst>
              <a:ext uri="{FF2B5EF4-FFF2-40B4-BE49-F238E27FC236}">
                <a16:creationId xmlns:a16="http://schemas.microsoft.com/office/drawing/2014/main" id="{C490AD2B-320D-F785-853B-32979AC7E652}"/>
              </a:ext>
            </a:extLst>
          </p:cNvPr>
          <p:cNvGrpSpPr/>
          <p:nvPr/>
        </p:nvGrpSpPr>
        <p:grpSpPr>
          <a:xfrm>
            <a:off x="21525131" y="954783"/>
            <a:ext cx="1905000" cy="1905000"/>
            <a:chOff x="21525131" y="954783"/>
            <a:chExt cx="1905000" cy="1905000"/>
          </a:xfrm>
        </p:grpSpPr>
        <p:sp>
          <p:nvSpPr>
            <p:cNvPr id="25" name="Teardrop 24">
              <a:extLst>
                <a:ext uri="{FF2B5EF4-FFF2-40B4-BE49-F238E27FC236}">
                  <a16:creationId xmlns:a16="http://schemas.microsoft.com/office/drawing/2014/main" id="{26560B5E-9F15-86F2-41A0-D6E68A0A2221}"/>
                </a:ext>
              </a:extLst>
            </p:cNvPr>
            <p:cNvSpPr/>
            <p:nvPr/>
          </p:nvSpPr>
          <p:spPr>
            <a:xfrm>
              <a:off x="21525131" y="954783"/>
              <a:ext cx="1905000" cy="1905000"/>
            </a:xfrm>
            <a:prstGeom prst="teardrop">
              <a:avLst/>
            </a:prstGeom>
            <a:noFill/>
            <a:ln w="28575">
              <a:solidFill>
                <a:srgbClr val="25F800"/>
              </a:solidFill>
            </a:ln>
            <a:effectLst>
              <a:glow rad="228600">
                <a:schemeClr val="accent3">
                  <a:satMod val="175000"/>
                  <a:alpha val="40000"/>
                </a:schemeClr>
              </a:glow>
              <a:reflection stA="52000" endPos="30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solidFill>
                  <a:srgbClr val="EACBD0"/>
                </a:solidFill>
                <a:highlight>
                  <a:srgbClr val="00FF00"/>
                </a:highlight>
              </a:endParaRPr>
            </a:p>
          </p:txBody>
        </p:sp>
        <p:pic>
          <p:nvPicPr>
            <p:cNvPr id="26" name="Graphic 25">
              <a:extLst>
                <a:ext uri="{FF2B5EF4-FFF2-40B4-BE49-F238E27FC236}">
                  <a16:creationId xmlns:a16="http://schemas.microsoft.com/office/drawing/2014/main" id="{3FF24908-89A5-9BBD-4DCE-F1E0AFADB5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943031" y="1389450"/>
              <a:ext cx="1069200" cy="1069200"/>
            </a:xfrm>
            <a:prstGeom prst="rect">
              <a:avLst/>
            </a:prstGeom>
          </p:spPr>
        </p:pic>
      </p:grpSp>
    </p:spTree>
    <p:extLst>
      <p:ext uri="{BB962C8B-B14F-4D97-AF65-F5344CB8AC3E}">
        <p14:creationId xmlns:p14="http://schemas.microsoft.com/office/powerpoint/2010/main" val="27114344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8"/>
                                        </p:tgtEl>
                                        <p:attrNameLst>
                                          <p:attrName>style.visibility</p:attrName>
                                        </p:attrNameLst>
                                      </p:cBhvr>
                                      <p:to>
                                        <p:strVal val="visible"/>
                                      </p:to>
                                    </p:set>
                                    <p:anim calcmode="lin" valueType="num">
                                      <p:cBhvr additive="base">
                                        <p:cTn id="7" dur="500" fill="hold"/>
                                        <p:tgtEl>
                                          <p:spTgt spid="218"/>
                                        </p:tgtEl>
                                        <p:attrNameLst>
                                          <p:attrName>ppt_x</p:attrName>
                                        </p:attrNameLst>
                                      </p:cBhvr>
                                      <p:tavLst>
                                        <p:tav tm="0">
                                          <p:val>
                                            <p:strVal val="#ppt_x"/>
                                          </p:val>
                                        </p:tav>
                                        <p:tav tm="100000">
                                          <p:val>
                                            <p:strVal val="#ppt_x"/>
                                          </p:val>
                                        </p:tav>
                                      </p:tavLst>
                                    </p:anim>
                                    <p:anim calcmode="lin" valueType="num">
                                      <p:cBhvr additive="base">
                                        <p:cTn id="8" dur="500" fill="hold"/>
                                        <p:tgtEl>
                                          <p:spTgt spid="2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17"/>
                                        </p:tgtEl>
                                        <p:attrNameLst>
                                          <p:attrName>style.visibility</p:attrName>
                                        </p:attrNameLst>
                                      </p:cBhvr>
                                      <p:to>
                                        <p:strVal val="visible"/>
                                      </p:to>
                                    </p:set>
                                    <p:anim calcmode="lin" valueType="num">
                                      <p:cBhvr additive="base">
                                        <p:cTn id="12" dur="500" fill="hold"/>
                                        <p:tgtEl>
                                          <p:spTgt spid="217"/>
                                        </p:tgtEl>
                                        <p:attrNameLst>
                                          <p:attrName>ppt_x</p:attrName>
                                        </p:attrNameLst>
                                      </p:cBhvr>
                                      <p:tavLst>
                                        <p:tav tm="0">
                                          <p:val>
                                            <p:strVal val="#ppt_x"/>
                                          </p:val>
                                        </p:tav>
                                        <p:tav tm="100000">
                                          <p:val>
                                            <p:strVal val="#ppt_x"/>
                                          </p:val>
                                        </p:tav>
                                      </p:tavLst>
                                    </p:anim>
                                    <p:anim calcmode="lin" valueType="num">
                                      <p:cBhvr additive="base">
                                        <p:cTn id="13" dur="500" fill="hold"/>
                                        <p:tgtEl>
                                          <p:spTgt spid="21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15"/>
                                        </p:tgtEl>
                                        <p:attrNameLst>
                                          <p:attrName>style.visibility</p:attrName>
                                        </p:attrNameLst>
                                      </p:cBhvr>
                                      <p:to>
                                        <p:strVal val="visible"/>
                                      </p:to>
                                    </p:set>
                                    <p:anim calcmode="lin" valueType="num">
                                      <p:cBhvr additive="base">
                                        <p:cTn id="17" dur="500" fill="hold"/>
                                        <p:tgtEl>
                                          <p:spTgt spid="215"/>
                                        </p:tgtEl>
                                        <p:attrNameLst>
                                          <p:attrName>ppt_x</p:attrName>
                                        </p:attrNameLst>
                                      </p:cBhvr>
                                      <p:tavLst>
                                        <p:tav tm="0">
                                          <p:val>
                                            <p:strVal val="#ppt_x"/>
                                          </p:val>
                                        </p:tav>
                                        <p:tav tm="100000">
                                          <p:val>
                                            <p:strVal val="#ppt_x"/>
                                          </p:val>
                                        </p:tav>
                                      </p:tavLst>
                                    </p:anim>
                                    <p:anim calcmode="lin" valueType="num">
                                      <p:cBhvr additive="base">
                                        <p:cTn id="18" dur="500" fill="hold"/>
                                        <p:tgtEl>
                                          <p:spTgt spid="215"/>
                                        </p:tgtEl>
                                        <p:attrNameLst>
                                          <p:attrName>ppt_y</p:attrName>
                                        </p:attrNameLst>
                                      </p:cBhvr>
                                      <p:tavLst>
                                        <p:tav tm="0">
                                          <p:val>
                                            <p:strVal val="0-#ppt_h/2"/>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fill="hold"/>
                                        <p:tgtEl>
                                          <p:spTgt spid="42"/>
                                        </p:tgtEl>
                                        <p:attrNameLst>
                                          <p:attrName>ppt_x</p:attrName>
                                        </p:attrNameLst>
                                      </p:cBhvr>
                                      <p:tavLst>
                                        <p:tav tm="0">
                                          <p:val>
                                            <p:strVal val="0-#ppt_w/2"/>
                                          </p:val>
                                        </p:tav>
                                        <p:tav tm="100000">
                                          <p:val>
                                            <p:strVal val="#ppt_x"/>
                                          </p:val>
                                        </p:tav>
                                      </p:tavLst>
                                    </p:anim>
                                    <p:anim calcmode="lin" valueType="num">
                                      <p:cBhvr additive="base">
                                        <p:cTn id="33"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P spid="217" grpId="0" animBg="1"/>
      <p:bldP spid="2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00230"/>
        </a:solidFill>
        <a:effectLst/>
      </p:bgPr>
    </p:bg>
    <p:spTree>
      <p:nvGrpSpPr>
        <p:cNvPr id="1" name=""/>
        <p:cNvGrpSpPr/>
        <p:nvPr/>
      </p:nvGrpSpPr>
      <p:grpSpPr>
        <a:xfrm>
          <a:off x="0" y="0"/>
          <a:ext cx="0" cy="0"/>
          <a:chOff x="0" y="0"/>
          <a:chExt cx="0" cy="0"/>
        </a:xfrm>
      </p:grpSpPr>
      <p:sp>
        <p:nvSpPr>
          <p:cNvPr id="215" name="Don’t let a negative prevailing mood sway…"/>
          <p:cNvSpPr txBox="1">
            <a:spLocks noGrp="1"/>
          </p:cNvSpPr>
          <p:nvPr>
            <p:ph type="title"/>
          </p:nvPr>
        </p:nvSpPr>
        <p:spPr>
          <a:xfrm>
            <a:off x="3687890" y="1206499"/>
            <a:ext cx="16109934" cy="2715680"/>
          </a:xfrm>
          <a:prstGeom prst="rect">
            <a:avLst/>
          </a:prstGeom>
        </p:spPr>
        <p:txBody>
          <a:bodyPr>
            <a:normAutofit/>
          </a:bodyPr>
          <a:lstStyle/>
          <a:p>
            <a:pPr defTabSz="457200">
              <a:lnSpc>
                <a:spcPts val="9600"/>
              </a:lnSpc>
              <a:spcBef>
                <a:spcPts val="1000"/>
              </a:spcBef>
              <a:defRPr sz="7000" b="0" spc="0">
                <a:solidFill>
                  <a:srgbClr val="EACBD0"/>
                </a:solidFill>
                <a:latin typeface="Yu Mincho Regular"/>
                <a:ea typeface="Yu Mincho Regular"/>
                <a:cs typeface="Yu Mincho Regular"/>
                <a:sym typeface="Yu Mincho Regular"/>
              </a:defRPr>
            </a:pPr>
            <a:r>
              <a:rPr lang="en-US" sz="6600" spc="100" dirty="0">
                <a:solidFill>
                  <a:srgbClr val="EACBD0"/>
                </a:solidFill>
                <a:latin typeface="Yu Mincho" panose="02020400000000000000" pitchFamily="18" charset="-128"/>
                <a:ea typeface="Yu Mincho" panose="02020400000000000000" pitchFamily="18" charset="-128"/>
              </a:rPr>
              <a:t>Don’t pin the blame on others.</a:t>
            </a:r>
          </a:p>
        </p:txBody>
      </p:sp>
      <p:pic>
        <p:nvPicPr>
          <p:cNvPr id="216" name="FinTech-logoAsset 1.png" descr="FinTech-logoAsset 1.png"/>
          <p:cNvPicPr>
            <a:picLocks noChangeAspect="1"/>
          </p:cNvPicPr>
          <p:nvPr/>
        </p:nvPicPr>
        <p:blipFill>
          <a:blip r:embed="rId3">
            <a:alphaModFix amt="13000"/>
          </a:blip>
          <a:stretch>
            <a:fillRect/>
          </a:stretch>
        </p:blipFill>
        <p:spPr>
          <a:xfrm>
            <a:off x="9309279" y="4401375"/>
            <a:ext cx="5103685" cy="4913249"/>
          </a:xfrm>
          <a:prstGeom prst="rect">
            <a:avLst/>
          </a:prstGeom>
          <a:ln w="12700">
            <a:miter lim="400000"/>
          </a:ln>
        </p:spPr>
      </p:pic>
      <p:sp>
        <p:nvSpPr>
          <p:cNvPr id="217" name="Line"/>
          <p:cNvSpPr/>
          <p:nvPr/>
        </p:nvSpPr>
        <p:spPr>
          <a:xfrm flipV="1">
            <a:off x="3033197" y="781556"/>
            <a:ext cx="1" cy="1905001"/>
          </a:xfrm>
          <a:prstGeom prst="line">
            <a:avLst/>
          </a:prstGeom>
          <a:ln w="25400">
            <a:solidFill>
              <a:srgbClr val="E6147A"/>
            </a:solidFill>
            <a:miter lim="400000"/>
          </a:ln>
        </p:spPr>
        <p:txBody>
          <a:bodyPr lIns="50800" tIns="50800" rIns="50800" bIns="50800" anchor="ctr"/>
          <a:lstStyle/>
          <a:p>
            <a:endParaRPr/>
          </a:p>
        </p:txBody>
      </p:sp>
      <p:sp>
        <p:nvSpPr>
          <p:cNvPr id="218" name="05"/>
          <p:cNvSpPr txBox="1"/>
          <p:nvPr/>
        </p:nvSpPr>
        <p:spPr>
          <a:xfrm>
            <a:off x="1576425" y="1206500"/>
            <a:ext cx="1071714" cy="1435100"/>
          </a:xfrm>
          <a:prstGeom prst="rect">
            <a:avLst/>
          </a:prstGeom>
          <a:solidFill>
            <a:srgbClr val="10023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defTabSz="825500">
              <a:defRPr sz="7000">
                <a:solidFill>
                  <a:srgbClr val="EACBD0"/>
                </a:solidFill>
                <a:latin typeface="Agency FB"/>
                <a:ea typeface="Agency FB"/>
                <a:cs typeface="Agency FB"/>
                <a:sym typeface="Agency FB"/>
              </a:defRPr>
            </a:lvl1pPr>
          </a:lstStyle>
          <a:p>
            <a:r>
              <a:rPr lang="en-IN" dirty="0"/>
              <a:t>14</a:t>
            </a:r>
            <a:endParaRPr dirty="0"/>
          </a:p>
        </p:txBody>
      </p:sp>
      <p:grpSp>
        <p:nvGrpSpPr>
          <p:cNvPr id="10" name="Group 9">
            <a:extLst>
              <a:ext uri="{FF2B5EF4-FFF2-40B4-BE49-F238E27FC236}">
                <a16:creationId xmlns:a16="http://schemas.microsoft.com/office/drawing/2014/main" id="{42BA0CA9-E6F2-02D8-10EF-E866F77E2A6E}"/>
              </a:ext>
            </a:extLst>
          </p:cNvPr>
          <p:cNvGrpSpPr/>
          <p:nvPr/>
        </p:nvGrpSpPr>
        <p:grpSpPr>
          <a:xfrm>
            <a:off x="2832190" y="4963887"/>
            <a:ext cx="18720000" cy="1602412"/>
            <a:chOff x="2832190" y="4963887"/>
            <a:chExt cx="18720000" cy="1602412"/>
          </a:xfrm>
        </p:grpSpPr>
        <p:grpSp>
          <p:nvGrpSpPr>
            <p:cNvPr id="5" name="Group 4">
              <a:extLst>
                <a:ext uri="{FF2B5EF4-FFF2-40B4-BE49-F238E27FC236}">
                  <a16:creationId xmlns:a16="http://schemas.microsoft.com/office/drawing/2014/main" id="{0586259D-7473-15AA-9A2F-2623490FCDE5}"/>
                </a:ext>
              </a:extLst>
            </p:cNvPr>
            <p:cNvGrpSpPr/>
            <p:nvPr/>
          </p:nvGrpSpPr>
          <p:grpSpPr>
            <a:xfrm>
              <a:off x="2832190" y="4963887"/>
              <a:ext cx="18720000" cy="1602412"/>
              <a:chOff x="2832190" y="4963887"/>
              <a:chExt cx="18720000" cy="1602412"/>
            </a:xfrm>
          </p:grpSpPr>
          <p:sp>
            <p:nvSpPr>
              <p:cNvPr id="13" name="02  Even ‘stressed’ market phases can produce remarkable opportunities.">
                <a:extLst>
                  <a:ext uri="{FF2B5EF4-FFF2-40B4-BE49-F238E27FC236}">
                    <a16:creationId xmlns:a16="http://schemas.microsoft.com/office/drawing/2014/main" id="{1555B4CD-88B0-AA4C-EF71-4A1E8A13C69D}"/>
                  </a:ext>
                </a:extLst>
              </p:cNvPr>
              <p:cNvSpPr/>
              <p:nvPr/>
            </p:nvSpPr>
            <p:spPr>
              <a:xfrm>
                <a:off x="2832190" y="4963887"/>
                <a:ext cx="18720000" cy="1602412"/>
              </a:xfrm>
              <a:prstGeom prst="roundRect">
                <a:avLst>
                  <a:gd name="adj" fmla="val 7557"/>
                </a:avLst>
              </a:prstGeom>
              <a:solidFill>
                <a:srgbClr val="FFFFFF"/>
              </a:solidFill>
              <a:ln w="12700">
                <a:miter lim="400000"/>
              </a:ln>
              <a:effectLst>
                <a:reflection stA="15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endParaRPr lang="en-IN" dirty="0"/>
              </a:p>
            </p:txBody>
          </p:sp>
          <p:sp>
            <p:nvSpPr>
              <p:cNvPr id="16" name="Line">
                <a:extLst>
                  <a:ext uri="{FF2B5EF4-FFF2-40B4-BE49-F238E27FC236}">
                    <a16:creationId xmlns:a16="http://schemas.microsoft.com/office/drawing/2014/main" id="{4A666540-A5D9-04A2-D9A2-EDD515D2C08A}"/>
                  </a:ext>
                </a:extLst>
              </p:cNvPr>
              <p:cNvSpPr/>
              <p:nvPr/>
            </p:nvSpPr>
            <p:spPr>
              <a:xfrm flipV="1">
                <a:off x="2894777" y="5432071"/>
                <a:ext cx="0" cy="774461"/>
              </a:xfrm>
              <a:prstGeom prst="line">
                <a:avLst/>
              </a:prstGeom>
              <a:ln w="127000">
                <a:solidFill>
                  <a:srgbClr val="26F700"/>
                </a:solidFill>
                <a:miter lim="400000"/>
              </a:ln>
            </p:spPr>
            <p:txBody>
              <a:bodyPr lIns="50800" tIns="50800" rIns="50800" bIns="50800" anchor="ctr"/>
              <a:lstStyle/>
              <a:p>
                <a:endParaRPr dirty="0"/>
              </a:p>
            </p:txBody>
          </p:sp>
        </p:grpSp>
        <p:sp>
          <p:nvSpPr>
            <p:cNvPr id="8" name="TextBox 7">
              <a:extLst>
                <a:ext uri="{FF2B5EF4-FFF2-40B4-BE49-F238E27FC236}">
                  <a16:creationId xmlns:a16="http://schemas.microsoft.com/office/drawing/2014/main" id="{1714F8D2-15CC-7411-089D-A2075DD1D901}"/>
                </a:ext>
              </a:extLst>
            </p:cNvPr>
            <p:cNvSpPr txBox="1"/>
            <p:nvPr/>
          </p:nvSpPr>
          <p:spPr>
            <a:xfrm>
              <a:off x="4045508" y="5252132"/>
              <a:ext cx="17241750"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defRPr sz="3000">
                  <a:solidFill>
                    <a:srgbClr val="100230"/>
                  </a:solidFill>
                  <a:latin typeface="Avenir Book"/>
                  <a:ea typeface="Avenir Book"/>
                  <a:cs typeface="Avenir Book"/>
                  <a:sym typeface="Avenir Book"/>
                </a:defRPr>
              </a:pPr>
              <a:r>
                <a:rPr lang="en-IN" dirty="0"/>
                <a:t>While good investments are mostly attributed to one’s own forecasting and analytical skills, the ‘blame’ for bad decisions is all too often ascribed to external events or other market participants.</a:t>
              </a:r>
            </a:p>
          </p:txBody>
        </p:sp>
        <p:sp>
          <p:nvSpPr>
            <p:cNvPr id="9" name="TextBox 8">
              <a:extLst>
                <a:ext uri="{FF2B5EF4-FFF2-40B4-BE49-F238E27FC236}">
                  <a16:creationId xmlns:a16="http://schemas.microsoft.com/office/drawing/2014/main" id="{6921F1C4-FC19-F9AB-0ECB-05FA358CD83D}"/>
                </a:ext>
              </a:extLst>
            </p:cNvPr>
            <p:cNvSpPr txBox="1"/>
            <p:nvPr/>
          </p:nvSpPr>
          <p:spPr>
            <a:xfrm>
              <a:off x="3330081" y="5255045"/>
              <a:ext cx="71561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IN" sz="3000" dirty="0">
                  <a:solidFill>
                    <a:srgbClr val="806883"/>
                  </a:solidFill>
                  <a:latin typeface="Avenir Heavy"/>
                  <a:ea typeface="Avenir Heavy"/>
                  <a:cs typeface="Avenir Heavy"/>
                  <a:sym typeface="Avenir Heavy"/>
                </a:rPr>
                <a:t>01</a:t>
              </a:r>
              <a:endParaRPr kumimoji="0" lang="en-US" sz="3000" b="0" i="0" u="none" strike="noStrike" cap="none" spc="0" normalizeH="0" baseline="0" dirty="0">
                <a:ln>
                  <a:noFill/>
                </a:ln>
                <a:solidFill>
                  <a:srgbClr val="FFFFFF"/>
                </a:solidFill>
                <a:effectLst/>
                <a:uFillTx/>
                <a:latin typeface="+mn-lt"/>
                <a:ea typeface="+mn-ea"/>
                <a:cs typeface="+mn-cs"/>
                <a:sym typeface="Helvetica Neue"/>
              </a:endParaRPr>
            </a:p>
          </p:txBody>
        </p:sp>
      </p:grpSp>
      <p:grpSp>
        <p:nvGrpSpPr>
          <p:cNvPr id="42" name="Group 41">
            <a:extLst>
              <a:ext uri="{FF2B5EF4-FFF2-40B4-BE49-F238E27FC236}">
                <a16:creationId xmlns:a16="http://schemas.microsoft.com/office/drawing/2014/main" id="{4A033BE1-5ABE-28BB-A54A-0B15E5537197}"/>
              </a:ext>
            </a:extLst>
          </p:cNvPr>
          <p:cNvGrpSpPr/>
          <p:nvPr/>
        </p:nvGrpSpPr>
        <p:grpSpPr>
          <a:xfrm>
            <a:off x="2805131" y="7034483"/>
            <a:ext cx="18720000" cy="1395254"/>
            <a:chOff x="2832190" y="4963887"/>
            <a:chExt cx="18720000" cy="1395254"/>
          </a:xfrm>
        </p:grpSpPr>
        <p:grpSp>
          <p:nvGrpSpPr>
            <p:cNvPr id="43" name="Group 42">
              <a:extLst>
                <a:ext uri="{FF2B5EF4-FFF2-40B4-BE49-F238E27FC236}">
                  <a16:creationId xmlns:a16="http://schemas.microsoft.com/office/drawing/2014/main" id="{889FB950-AF77-4012-E580-CF7DB828A7CA}"/>
                </a:ext>
              </a:extLst>
            </p:cNvPr>
            <p:cNvGrpSpPr/>
            <p:nvPr/>
          </p:nvGrpSpPr>
          <p:grpSpPr>
            <a:xfrm>
              <a:off x="2832190" y="4963887"/>
              <a:ext cx="18720000" cy="1395254"/>
              <a:chOff x="2832190" y="4963887"/>
              <a:chExt cx="18720000" cy="1395254"/>
            </a:xfrm>
          </p:grpSpPr>
          <p:sp>
            <p:nvSpPr>
              <p:cNvPr id="46" name="02  Even ‘stressed’ market phases can produce remarkable opportunities.">
                <a:extLst>
                  <a:ext uri="{FF2B5EF4-FFF2-40B4-BE49-F238E27FC236}">
                    <a16:creationId xmlns:a16="http://schemas.microsoft.com/office/drawing/2014/main" id="{536CC983-0FC9-9415-4C15-D1BB726D8247}"/>
                  </a:ext>
                </a:extLst>
              </p:cNvPr>
              <p:cNvSpPr/>
              <p:nvPr/>
            </p:nvSpPr>
            <p:spPr>
              <a:xfrm>
                <a:off x="2832190" y="4963887"/>
                <a:ext cx="18720000" cy="1395254"/>
              </a:xfrm>
              <a:prstGeom prst="roundRect">
                <a:avLst>
                  <a:gd name="adj" fmla="val 9301"/>
                </a:avLst>
              </a:prstGeom>
              <a:solidFill>
                <a:srgbClr val="FFFFFF"/>
              </a:solidFill>
              <a:ln w="12700">
                <a:miter lim="400000"/>
              </a:ln>
              <a:effectLst>
                <a:reflection stA="15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endParaRPr lang="en-IN" dirty="0"/>
              </a:p>
            </p:txBody>
          </p:sp>
          <p:sp>
            <p:nvSpPr>
              <p:cNvPr id="47" name="Line">
                <a:extLst>
                  <a:ext uri="{FF2B5EF4-FFF2-40B4-BE49-F238E27FC236}">
                    <a16:creationId xmlns:a16="http://schemas.microsoft.com/office/drawing/2014/main" id="{A0B70630-3D8D-4E11-EC36-91B0C055835D}"/>
                  </a:ext>
                </a:extLst>
              </p:cNvPr>
              <p:cNvSpPr/>
              <p:nvPr/>
            </p:nvSpPr>
            <p:spPr>
              <a:xfrm flipV="1">
                <a:off x="2894967" y="5290802"/>
                <a:ext cx="0" cy="741425"/>
              </a:xfrm>
              <a:prstGeom prst="line">
                <a:avLst/>
              </a:prstGeom>
              <a:ln w="127000">
                <a:solidFill>
                  <a:srgbClr val="26F700"/>
                </a:solidFill>
                <a:miter lim="400000"/>
              </a:ln>
            </p:spPr>
            <p:txBody>
              <a:bodyPr lIns="50800" tIns="50800" rIns="50800" bIns="50800" anchor="ctr"/>
              <a:lstStyle/>
              <a:p>
                <a:endParaRPr/>
              </a:p>
            </p:txBody>
          </p:sp>
        </p:grpSp>
        <p:sp>
          <p:nvSpPr>
            <p:cNvPr id="44" name="TextBox 43">
              <a:extLst>
                <a:ext uri="{FF2B5EF4-FFF2-40B4-BE49-F238E27FC236}">
                  <a16:creationId xmlns:a16="http://schemas.microsoft.com/office/drawing/2014/main" id="{D51D30F6-3CC8-3348-92C8-E6A9B29ADAD8}"/>
                </a:ext>
              </a:extLst>
            </p:cNvPr>
            <p:cNvSpPr txBox="1"/>
            <p:nvPr/>
          </p:nvSpPr>
          <p:spPr>
            <a:xfrm>
              <a:off x="4170378" y="5379386"/>
              <a:ext cx="1711707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defRPr sz="3000">
                  <a:solidFill>
                    <a:srgbClr val="100230"/>
                  </a:solidFill>
                  <a:latin typeface="Avenir Book"/>
                  <a:ea typeface="Avenir Book"/>
                  <a:cs typeface="Avenir Book"/>
                  <a:sym typeface="Avenir Book"/>
                </a:defRPr>
              </a:pPr>
              <a:r>
                <a:rPr lang="en-IN" dirty="0"/>
                <a:t>Also have a look at overconfidence.</a:t>
              </a:r>
            </a:p>
          </p:txBody>
        </p:sp>
        <p:sp>
          <p:nvSpPr>
            <p:cNvPr id="45" name="TextBox 44">
              <a:extLst>
                <a:ext uri="{FF2B5EF4-FFF2-40B4-BE49-F238E27FC236}">
                  <a16:creationId xmlns:a16="http://schemas.microsoft.com/office/drawing/2014/main" id="{DBB37324-C327-8633-88F3-B836F0737CCE}"/>
                </a:ext>
              </a:extLst>
            </p:cNvPr>
            <p:cNvSpPr txBox="1"/>
            <p:nvPr/>
          </p:nvSpPr>
          <p:spPr>
            <a:xfrm>
              <a:off x="3330081" y="5379386"/>
              <a:ext cx="71561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IN" sz="3000" dirty="0">
                  <a:solidFill>
                    <a:srgbClr val="806883"/>
                  </a:solidFill>
                  <a:latin typeface="Avenir Heavy"/>
                  <a:ea typeface="Avenir Heavy"/>
                  <a:cs typeface="Avenir Heavy"/>
                  <a:sym typeface="Avenir Heavy"/>
                </a:rPr>
                <a:t>02</a:t>
              </a:r>
              <a:endParaRPr kumimoji="0" lang="en-US" sz="3000" b="0" i="0" u="none" strike="noStrike" cap="none" spc="0" normalizeH="0" baseline="0" dirty="0">
                <a:ln>
                  <a:noFill/>
                </a:ln>
                <a:solidFill>
                  <a:srgbClr val="FFFFFF"/>
                </a:solidFill>
                <a:effectLst/>
                <a:uFillTx/>
                <a:latin typeface="+mn-lt"/>
                <a:ea typeface="+mn-ea"/>
                <a:cs typeface="+mn-cs"/>
                <a:sym typeface="Helvetica Neue"/>
              </a:endParaRPr>
            </a:p>
          </p:txBody>
        </p:sp>
      </p:grpSp>
      <p:grpSp>
        <p:nvGrpSpPr>
          <p:cNvPr id="3" name="Group 2">
            <a:extLst>
              <a:ext uri="{FF2B5EF4-FFF2-40B4-BE49-F238E27FC236}">
                <a16:creationId xmlns:a16="http://schemas.microsoft.com/office/drawing/2014/main" id="{FE1C22BE-CA68-6EC9-F87A-E210B0603C7A}"/>
              </a:ext>
            </a:extLst>
          </p:cNvPr>
          <p:cNvGrpSpPr/>
          <p:nvPr/>
        </p:nvGrpSpPr>
        <p:grpSpPr>
          <a:xfrm>
            <a:off x="21525131" y="954783"/>
            <a:ext cx="1905000" cy="1905000"/>
            <a:chOff x="21525131" y="954783"/>
            <a:chExt cx="1905000" cy="1905000"/>
          </a:xfrm>
        </p:grpSpPr>
        <p:sp>
          <p:nvSpPr>
            <p:cNvPr id="19" name="Teardrop 18">
              <a:extLst>
                <a:ext uri="{FF2B5EF4-FFF2-40B4-BE49-F238E27FC236}">
                  <a16:creationId xmlns:a16="http://schemas.microsoft.com/office/drawing/2014/main" id="{75E57FA7-45AE-CF50-5550-743594B59C6C}"/>
                </a:ext>
              </a:extLst>
            </p:cNvPr>
            <p:cNvSpPr/>
            <p:nvPr/>
          </p:nvSpPr>
          <p:spPr>
            <a:xfrm>
              <a:off x="21525131" y="954783"/>
              <a:ext cx="1905000" cy="1905000"/>
            </a:xfrm>
            <a:prstGeom prst="teardrop">
              <a:avLst/>
            </a:prstGeom>
            <a:noFill/>
            <a:ln w="28575">
              <a:solidFill>
                <a:srgbClr val="25F800"/>
              </a:solidFill>
            </a:ln>
            <a:effectLst>
              <a:glow rad="228600">
                <a:schemeClr val="accent3">
                  <a:satMod val="175000"/>
                  <a:alpha val="40000"/>
                </a:schemeClr>
              </a:glow>
              <a:reflection stA="52000" endPos="30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solidFill>
                  <a:srgbClr val="EACBD0"/>
                </a:solidFill>
                <a:highlight>
                  <a:srgbClr val="00FF00"/>
                </a:highlight>
              </a:endParaRPr>
            </a:p>
          </p:txBody>
        </p:sp>
        <p:grpSp>
          <p:nvGrpSpPr>
            <p:cNvPr id="20" name="Group 19">
              <a:extLst>
                <a:ext uri="{FF2B5EF4-FFF2-40B4-BE49-F238E27FC236}">
                  <a16:creationId xmlns:a16="http://schemas.microsoft.com/office/drawing/2014/main" id="{AC06DB2F-6AA8-910A-A856-B2DCF361B8F3}"/>
                </a:ext>
              </a:extLst>
            </p:cNvPr>
            <p:cNvGrpSpPr>
              <a:grpSpLocks noChangeAspect="1"/>
            </p:cNvGrpSpPr>
            <p:nvPr/>
          </p:nvGrpSpPr>
          <p:grpSpPr>
            <a:xfrm>
              <a:off x="21957786" y="1372683"/>
              <a:ext cx="1039689" cy="1069200"/>
              <a:chOff x="-4321977" y="1647469"/>
              <a:chExt cx="4586287" cy="4716463"/>
            </a:xfrm>
            <a:solidFill>
              <a:srgbClr val="E6147A"/>
            </a:solidFill>
          </p:grpSpPr>
          <p:sp>
            <p:nvSpPr>
              <p:cNvPr id="21" name="Freeform 5">
                <a:extLst>
                  <a:ext uri="{FF2B5EF4-FFF2-40B4-BE49-F238E27FC236}">
                    <a16:creationId xmlns:a16="http://schemas.microsoft.com/office/drawing/2014/main" id="{B4F5126B-DF05-A78F-3393-9019F9A4E650}"/>
                  </a:ext>
                </a:extLst>
              </p:cNvPr>
              <p:cNvSpPr>
                <a:spLocks noEditPoints="1"/>
              </p:cNvSpPr>
              <p:nvPr/>
            </p:nvSpPr>
            <p:spPr bwMode="auto">
              <a:xfrm>
                <a:off x="-4321977" y="4223981"/>
                <a:ext cx="2476500" cy="2139950"/>
              </a:xfrm>
              <a:custGeom>
                <a:avLst/>
                <a:gdLst>
                  <a:gd name="T0" fmla="*/ 1482 w 6891"/>
                  <a:gd name="T1" fmla="*/ 1770 h 5950"/>
                  <a:gd name="T2" fmla="*/ 1544 w 6891"/>
                  <a:gd name="T3" fmla="*/ 1409 h 5950"/>
                  <a:gd name="T4" fmla="*/ 2283 w 6891"/>
                  <a:gd name="T5" fmla="*/ 876 h 5950"/>
                  <a:gd name="T6" fmla="*/ 2944 w 6891"/>
                  <a:gd name="T7" fmla="*/ 2280 h 5950"/>
                  <a:gd name="T8" fmla="*/ 1765 w 6891"/>
                  <a:gd name="T9" fmla="*/ 2333 h 5950"/>
                  <a:gd name="T10" fmla="*/ 1525 w 6891"/>
                  <a:gd name="T11" fmla="*/ 1938 h 5950"/>
                  <a:gd name="T12" fmla="*/ 1482 w 6891"/>
                  <a:gd name="T13" fmla="*/ 1770 h 5950"/>
                  <a:gd name="T14" fmla="*/ 1058 w 6891"/>
                  <a:gd name="T15" fmla="*/ 1611 h 5950"/>
                  <a:gd name="T16" fmla="*/ 1376 w 6891"/>
                  <a:gd name="T17" fmla="*/ 2564 h 5950"/>
                  <a:gd name="T18" fmla="*/ 419 w 6891"/>
                  <a:gd name="T19" fmla="*/ 2771 h 5950"/>
                  <a:gd name="T20" fmla="*/ 0 w 6891"/>
                  <a:gd name="T21" fmla="*/ 3542 h 5950"/>
                  <a:gd name="T22" fmla="*/ 0 w 6891"/>
                  <a:gd name="T23" fmla="*/ 5950 h 5950"/>
                  <a:gd name="T24" fmla="*/ 423 w 6891"/>
                  <a:gd name="T25" fmla="*/ 5950 h 5950"/>
                  <a:gd name="T26" fmla="*/ 423 w 6891"/>
                  <a:gd name="T27" fmla="*/ 3675 h 5950"/>
                  <a:gd name="T28" fmla="*/ 1111 w 6891"/>
                  <a:gd name="T29" fmla="*/ 2987 h 5950"/>
                  <a:gd name="T30" fmla="*/ 6349 w 6891"/>
                  <a:gd name="T31" fmla="*/ 2987 h 5950"/>
                  <a:gd name="T32" fmla="*/ 6349 w 6891"/>
                  <a:gd name="T33" fmla="*/ 3410 h 5950"/>
                  <a:gd name="T34" fmla="*/ 3598 w 6891"/>
                  <a:gd name="T35" fmla="*/ 3410 h 5950"/>
                  <a:gd name="T36" fmla="*/ 3386 w 6891"/>
                  <a:gd name="T37" fmla="*/ 3622 h 5950"/>
                  <a:gd name="T38" fmla="*/ 3386 w 6891"/>
                  <a:gd name="T39" fmla="*/ 5950 h 5950"/>
                  <a:gd name="T40" fmla="*/ 3810 w 6891"/>
                  <a:gd name="T41" fmla="*/ 5950 h 5950"/>
                  <a:gd name="T42" fmla="*/ 3810 w 6891"/>
                  <a:gd name="T43" fmla="*/ 3833 h 5950"/>
                  <a:gd name="T44" fmla="*/ 6614 w 6891"/>
                  <a:gd name="T45" fmla="*/ 3833 h 5950"/>
                  <a:gd name="T46" fmla="*/ 6773 w 6891"/>
                  <a:gd name="T47" fmla="*/ 3675 h 5950"/>
                  <a:gd name="T48" fmla="*/ 6085 w 6891"/>
                  <a:gd name="T49" fmla="*/ 2564 h 5950"/>
                  <a:gd name="T50" fmla="*/ 3307 w 6891"/>
                  <a:gd name="T51" fmla="*/ 2564 h 5950"/>
                  <a:gd name="T52" fmla="*/ 3397 w 6891"/>
                  <a:gd name="T53" fmla="*/ 2416 h 5950"/>
                  <a:gd name="T54" fmla="*/ 3492 w 6891"/>
                  <a:gd name="T55" fmla="*/ 2246 h 5950"/>
                  <a:gd name="T56" fmla="*/ 3235 w 6891"/>
                  <a:gd name="T57" fmla="*/ 810 h 5950"/>
                  <a:gd name="T58" fmla="*/ 1058 w 6891"/>
                  <a:gd name="T59" fmla="*/ 1611 h 5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91" h="5950">
                    <a:moveTo>
                      <a:pt x="1482" y="1770"/>
                    </a:moveTo>
                    <a:cubicBezTo>
                      <a:pt x="1470" y="1711"/>
                      <a:pt x="1524" y="1459"/>
                      <a:pt x="1544" y="1409"/>
                    </a:cubicBezTo>
                    <a:cubicBezTo>
                      <a:pt x="1660" y="1113"/>
                      <a:pt x="1951" y="910"/>
                      <a:pt x="2283" y="876"/>
                    </a:cubicBezTo>
                    <a:cubicBezTo>
                      <a:pt x="2927" y="810"/>
                      <a:pt x="3510" y="1691"/>
                      <a:pt x="2944" y="2280"/>
                    </a:cubicBezTo>
                    <a:cubicBezTo>
                      <a:pt x="2609" y="2628"/>
                      <a:pt x="2100" y="2654"/>
                      <a:pt x="1765" y="2333"/>
                    </a:cubicBezTo>
                    <a:cubicBezTo>
                      <a:pt x="1630" y="2203"/>
                      <a:pt x="1573" y="2122"/>
                      <a:pt x="1525" y="1938"/>
                    </a:cubicBezTo>
                    <a:cubicBezTo>
                      <a:pt x="1517" y="1906"/>
                      <a:pt x="1484" y="1782"/>
                      <a:pt x="1482" y="1770"/>
                    </a:cubicBezTo>
                    <a:close/>
                    <a:moveTo>
                      <a:pt x="1058" y="1611"/>
                    </a:moveTo>
                    <a:cubicBezTo>
                      <a:pt x="1058" y="2213"/>
                      <a:pt x="1144" y="2218"/>
                      <a:pt x="1376" y="2564"/>
                    </a:cubicBezTo>
                    <a:cubicBezTo>
                      <a:pt x="904" y="2564"/>
                      <a:pt x="693" y="2551"/>
                      <a:pt x="419" y="2771"/>
                    </a:cubicBezTo>
                    <a:cubicBezTo>
                      <a:pt x="222" y="2928"/>
                      <a:pt x="0" y="3199"/>
                      <a:pt x="0" y="3542"/>
                    </a:cubicBezTo>
                    <a:lnTo>
                      <a:pt x="0" y="5950"/>
                    </a:lnTo>
                    <a:lnTo>
                      <a:pt x="423" y="5950"/>
                    </a:lnTo>
                    <a:lnTo>
                      <a:pt x="423" y="3675"/>
                    </a:lnTo>
                    <a:cubicBezTo>
                      <a:pt x="423" y="3264"/>
                      <a:pt x="701" y="2987"/>
                      <a:pt x="1111" y="2987"/>
                    </a:cubicBezTo>
                    <a:lnTo>
                      <a:pt x="6349" y="2987"/>
                    </a:lnTo>
                    <a:lnTo>
                      <a:pt x="6349" y="3410"/>
                    </a:lnTo>
                    <a:lnTo>
                      <a:pt x="3598" y="3410"/>
                    </a:lnTo>
                    <a:cubicBezTo>
                      <a:pt x="3470" y="3410"/>
                      <a:pt x="3386" y="3494"/>
                      <a:pt x="3386" y="3622"/>
                    </a:cubicBezTo>
                    <a:lnTo>
                      <a:pt x="3386" y="5950"/>
                    </a:lnTo>
                    <a:lnTo>
                      <a:pt x="3810" y="5950"/>
                    </a:lnTo>
                    <a:lnTo>
                      <a:pt x="3810" y="3833"/>
                    </a:lnTo>
                    <a:lnTo>
                      <a:pt x="6614" y="3833"/>
                    </a:lnTo>
                    <a:cubicBezTo>
                      <a:pt x="6678" y="3833"/>
                      <a:pt x="6773" y="3738"/>
                      <a:pt x="6773" y="3675"/>
                    </a:cubicBezTo>
                    <a:cubicBezTo>
                      <a:pt x="6773" y="2418"/>
                      <a:pt x="6891" y="2564"/>
                      <a:pt x="6085" y="2564"/>
                    </a:cubicBezTo>
                    <a:lnTo>
                      <a:pt x="3307" y="2564"/>
                    </a:lnTo>
                    <a:cubicBezTo>
                      <a:pt x="3330" y="2478"/>
                      <a:pt x="3342" y="2494"/>
                      <a:pt x="3397" y="2416"/>
                    </a:cubicBezTo>
                    <a:cubicBezTo>
                      <a:pt x="3439" y="2356"/>
                      <a:pt x="3465" y="2308"/>
                      <a:pt x="3492" y="2246"/>
                    </a:cubicBezTo>
                    <a:cubicBezTo>
                      <a:pt x="3707" y="1763"/>
                      <a:pt x="3600" y="1191"/>
                      <a:pt x="3235" y="810"/>
                    </a:cubicBezTo>
                    <a:cubicBezTo>
                      <a:pt x="2460" y="0"/>
                      <a:pt x="1058" y="628"/>
                      <a:pt x="1058" y="16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
                <a:extLst>
                  <a:ext uri="{FF2B5EF4-FFF2-40B4-BE49-F238E27FC236}">
                    <a16:creationId xmlns:a16="http://schemas.microsoft.com/office/drawing/2014/main" id="{25FED0D9-CE55-2945-B6B6-3D806F54FB34}"/>
                  </a:ext>
                </a:extLst>
              </p:cNvPr>
              <p:cNvSpPr>
                <a:spLocks noEditPoints="1"/>
              </p:cNvSpPr>
              <p:nvPr/>
            </p:nvSpPr>
            <p:spPr bwMode="auto">
              <a:xfrm>
                <a:off x="-1432727" y="4287481"/>
                <a:ext cx="1674813" cy="2076450"/>
              </a:xfrm>
              <a:custGeom>
                <a:avLst/>
                <a:gdLst>
                  <a:gd name="T0" fmla="*/ 3175 w 4657"/>
                  <a:gd name="T1" fmla="*/ 1541 h 5774"/>
                  <a:gd name="T2" fmla="*/ 2673 w 4657"/>
                  <a:gd name="T3" fmla="*/ 2309 h 5774"/>
                  <a:gd name="T4" fmla="*/ 1851 w 4657"/>
                  <a:gd name="T5" fmla="*/ 2230 h 5774"/>
                  <a:gd name="T6" fmla="*/ 3017 w 4657"/>
                  <a:gd name="T7" fmla="*/ 1064 h 5774"/>
                  <a:gd name="T8" fmla="*/ 3175 w 4657"/>
                  <a:gd name="T9" fmla="*/ 1541 h 5774"/>
                  <a:gd name="T10" fmla="*/ 1059 w 4657"/>
                  <a:gd name="T11" fmla="*/ 1435 h 5774"/>
                  <a:gd name="T12" fmla="*/ 1376 w 4657"/>
                  <a:gd name="T13" fmla="*/ 2388 h 5774"/>
                  <a:gd name="T14" fmla="*/ 419 w 4657"/>
                  <a:gd name="T15" fmla="*/ 2595 h 5774"/>
                  <a:gd name="T16" fmla="*/ 0 w 4657"/>
                  <a:gd name="T17" fmla="*/ 3366 h 5774"/>
                  <a:gd name="T18" fmla="*/ 0 w 4657"/>
                  <a:gd name="T19" fmla="*/ 5774 h 5774"/>
                  <a:gd name="T20" fmla="*/ 424 w 4657"/>
                  <a:gd name="T21" fmla="*/ 5774 h 5774"/>
                  <a:gd name="T22" fmla="*/ 424 w 4657"/>
                  <a:gd name="T23" fmla="*/ 3499 h 5774"/>
                  <a:gd name="T24" fmla="*/ 1112 w 4657"/>
                  <a:gd name="T25" fmla="*/ 2811 h 5774"/>
                  <a:gd name="T26" fmla="*/ 3545 w 4657"/>
                  <a:gd name="T27" fmla="*/ 2811 h 5774"/>
                  <a:gd name="T28" fmla="*/ 4233 w 4657"/>
                  <a:gd name="T29" fmla="*/ 3499 h 5774"/>
                  <a:gd name="T30" fmla="*/ 4233 w 4657"/>
                  <a:gd name="T31" fmla="*/ 5774 h 5774"/>
                  <a:gd name="T32" fmla="*/ 4657 w 4657"/>
                  <a:gd name="T33" fmla="*/ 5774 h 5774"/>
                  <a:gd name="T34" fmla="*/ 4657 w 4657"/>
                  <a:gd name="T35" fmla="*/ 3366 h 5774"/>
                  <a:gd name="T36" fmla="*/ 4252 w 4657"/>
                  <a:gd name="T37" fmla="*/ 2607 h 5774"/>
                  <a:gd name="T38" fmla="*/ 3281 w 4657"/>
                  <a:gd name="T39" fmla="*/ 2388 h 5774"/>
                  <a:gd name="T40" fmla="*/ 3396 w 4657"/>
                  <a:gd name="T41" fmla="*/ 2238 h 5774"/>
                  <a:gd name="T42" fmla="*/ 2434 w 4657"/>
                  <a:gd name="T43" fmla="*/ 271 h 5774"/>
                  <a:gd name="T44" fmla="*/ 1435 w 4657"/>
                  <a:gd name="T45" fmla="*/ 621 h 5774"/>
                  <a:gd name="T46" fmla="*/ 1059 w 4657"/>
                  <a:gd name="T47" fmla="*/ 1435 h 5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57" h="5774">
                    <a:moveTo>
                      <a:pt x="3175" y="1541"/>
                    </a:moveTo>
                    <a:cubicBezTo>
                      <a:pt x="3175" y="1854"/>
                      <a:pt x="2952" y="2187"/>
                      <a:pt x="2673" y="2309"/>
                    </a:cubicBezTo>
                    <a:cubicBezTo>
                      <a:pt x="2402" y="2427"/>
                      <a:pt x="2085" y="2398"/>
                      <a:pt x="1851" y="2230"/>
                    </a:cubicBezTo>
                    <a:cubicBezTo>
                      <a:pt x="787" y="1461"/>
                      <a:pt x="2249" y="0"/>
                      <a:pt x="3017" y="1064"/>
                    </a:cubicBezTo>
                    <a:cubicBezTo>
                      <a:pt x="3106" y="1187"/>
                      <a:pt x="3175" y="1403"/>
                      <a:pt x="3175" y="1541"/>
                    </a:cubicBezTo>
                    <a:close/>
                    <a:moveTo>
                      <a:pt x="1059" y="1435"/>
                    </a:moveTo>
                    <a:cubicBezTo>
                      <a:pt x="1059" y="2037"/>
                      <a:pt x="1145" y="2042"/>
                      <a:pt x="1376" y="2388"/>
                    </a:cubicBezTo>
                    <a:cubicBezTo>
                      <a:pt x="904" y="2388"/>
                      <a:pt x="693" y="2375"/>
                      <a:pt x="419" y="2595"/>
                    </a:cubicBezTo>
                    <a:cubicBezTo>
                      <a:pt x="222" y="2752"/>
                      <a:pt x="0" y="3023"/>
                      <a:pt x="0" y="3366"/>
                    </a:cubicBezTo>
                    <a:lnTo>
                      <a:pt x="0" y="5774"/>
                    </a:lnTo>
                    <a:lnTo>
                      <a:pt x="424" y="5774"/>
                    </a:lnTo>
                    <a:lnTo>
                      <a:pt x="424" y="3499"/>
                    </a:lnTo>
                    <a:cubicBezTo>
                      <a:pt x="424" y="3088"/>
                      <a:pt x="701" y="2811"/>
                      <a:pt x="1112" y="2811"/>
                    </a:cubicBezTo>
                    <a:lnTo>
                      <a:pt x="3545" y="2811"/>
                    </a:lnTo>
                    <a:cubicBezTo>
                      <a:pt x="3950" y="2811"/>
                      <a:pt x="4233" y="3094"/>
                      <a:pt x="4233" y="3499"/>
                    </a:cubicBezTo>
                    <a:lnTo>
                      <a:pt x="4233" y="5774"/>
                    </a:lnTo>
                    <a:lnTo>
                      <a:pt x="4657" y="5774"/>
                    </a:lnTo>
                    <a:lnTo>
                      <a:pt x="4657" y="3366"/>
                    </a:lnTo>
                    <a:cubicBezTo>
                      <a:pt x="4657" y="3025"/>
                      <a:pt x="4444" y="2770"/>
                      <a:pt x="4252" y="2607"/>
                    </a:cubicBezTo>
                    <a:cubicBezTo>
                      <a:pt x="3984" y="2379"/>
                      <a:pt x="3755" y="2388"/>
                      <a:pt x="3281" y="2388"/>
                    </a:cubicBezTo>
                    <a:cubicBezTo>
                      <a:pt x="3326" y="2320"/>
                      <a:pt x="3345" y="2318"/>
                      <a:pt x="3396" y="2238"/>
                    </a:cubicBezTo>
                    <a:cubicBezTo>
                      <a:pt x="3977" y="1305"/>
                      <a:pt x="3235" y="271"/>
                      <a:pt x="2434" y="271"/>
                    </a:cubicBezTo>
                    <a:cubicBezTo>
                      <a:pt x="2010" y="271"/>
                      <a:pt x="1733" y="329"/>
                      <a:pt x="1435" y="621"/>
                    </a:cubicBezTo>
                    <a:cubicBezTo>
                      <a:pt x="1269" y="783"/>
                      <a:pt x="1059" y="1120"/>
                      <a:pt x="1059" y="14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7">
                <a:extLst>
                  <a:ext uri="{FF2B5EF4-FFF2-40B4-BE49-F238E27FC236}">
                    <a16:creationId xmlns:a16="http://schemas.microsoft.com/office/drawing/2014/main" id="{4761E491-E8C2-71D7-0B5F-26ABA27BABC8}"/>
                  </a:ext>
                </a:extLst>
              </p:cNvPr>
              <p:cNvSpPr>
                <a:spLocks noEditPoints="1"/>
              </p:cNvSpPr>
              <p:nvPr/>
            </p:nvSpPr>
            <p:spPr bwMode="auto">
              <a:xfrm>
                <a:off x="-2572552" y="2407881"/>
                <a:ext cx="1368425" cy="1217613"/>
              </a:xfrm>
              <a:custGeom>
                <a:avLst/>
                <a:gdLst>
                  <a:gd name="T0" fmla="*/ 423 w 3809"/>
                  <a:gd name="T1" fmla="*/ 423 h 3386"/>
                  <a:gd name="T2" fmla="*/ 3386 w 3809"/>
                  <a:gd name="T3" fmla="*/ 423 h 3386"/>
                  <a:gd name="T4" fmla="*/ 3386 w 3809"/>
                  <a:gd name="T5" fmla="*/ 2962 h 3386"/>
                  <a:gd name="T6" fmla="*/ 423 w 3809"/>
                  <a:gd name="T7" fmla="*/ 2962 h 3386"/>
                  <a:gd name="T8" fmla="*/ 423 w 3809"/>
                  <a:gd name="T9" fmla="*/ 423 h 3386"/>
                  <a:gd name="T10" fmla="*/ 0 w 3809"/>
                  <a:gd name="T11" fmla="*/ 370 h 3386"/>
                  <a:gd name="T12" fmla="*/ 0 w 3809"/>
                  <a:gd name="T13" fmla="*/ 3015 h 3386"/>
                  <a:gd name="T14" fmla="*/ 370 w 3809"/>
                  <a:gd name="T15" fmla="*/ 3386 h 3386"/>
                  <a:gd name="T16" fmla="*/ 3439 w 3809"/>
                  <a:gd name="T17" fmla="*/ 3386 h 3386"/>
                  <a:gd name="T18" fmla="*/ 3809 w 3809"/>
                  <a:gd name="T19" fmla="*/ 3015 h 3386"/>
                  <a:gd name="T20" fmla="*/ 3809 w 3809"/>
                  <a:gd name="T21" fmla="*/ 370 h 3386"/>
                  <a:gd name="T22" fmla="*/ 3439 w 3809"/>
                  <a:gd name="T23" fmla="*/ 0 h 3386"/>
                  <a:gd name="T24" fmla="*/ 370 w 3809"/>
                  <a:gd name="T25" fmla="*/ 0 h 3386"/>
                  <a:gd name="T26" fmla="*/ 0 w 3809"/>
                  <a:gd name="T27" fmla="*/ 370 h 3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09" h="3386">
                    <a:moveTo>
                      <a:pt x="423" y="423"/>
                    </a:moveTo>
                    <a:lnTo>
                      <a:pt x="3386" y="423"/>
                    </a:lnTo>
                    <a:lnTo>
                      <a:pt x="3386" y="2962"/>
                    </a:lnTo>
                    <a:lnTo>
                      <a:pt x="423" y="2962"/>
                    </a:lnTo>
                    <a:lnTo>
                      <a:pt x="423" y="423"/>
                    </a:lnTo>
                    <a:close/>
                    <a:moveTo>
                      <a:pt x="0" y="370"/>
                    </a:moveTo>
                    <a:lnTo>
                      <a:pt x="0" y="3015"/>
                    </a:lnTo>
                    <a:cubicBezTo>
                      <a:pt x="0" y="3190"/>
                      <a:pt x="195" y="3386"/>
                      <a:pt x="370" y="3386"/>
                    </a:cubicBezTo>
                    <a:lnTo>
                      <a:pt x="3439" y="3386"/>
                    </a:lnTo>
                    <a:cubicBezTo>
                      <a:pt x="3604" y="3386"/>
                      <a:pt x="3809" y="3181"/>
                      <a:pt x="3809" y="3015"/>
                    </a:cubicBezTo>
                    <a:lnTo>
                      <a:pt x="3809" y="370"/>
                    </a:lnTo>
                    <a:cubicBezTo>
                      <a:pt x="3809" y="195"/>
                      <a:pt x="3614" y="0"/>
                      <a:pt x="3439" y="0"/>
                    </a:cubicBezTo>
                    <a:lnTo>
                      <a:pt x="370" y="0"/>
                    </a:lnTo>
                    <a:cubicBezTo>
                      <a:pt x="205" y="0"/>
                      <a:pt x="0" y="205"/>
                      <a:pt x="0" y="3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8">
                <a:extLst>
                  <a:ext uri="{FF2B5EF4-FFF2-40B4-BE49-F238E27FC236}">
                    <a16:creationId xmlns:a16="http://schemas.microsoft.com/office/drawing/2014/main" id="{59D148DD-524C-43E7-0875-D210D6226CBE}"/>
                  </a:ext>
                </a:extLst>
              </p:cNvPr>
              <p:cNvSpPr>
                <a:spLocks noEditPoints="1"/>
              </p:cNvSpPr>
              <p:nvPr/>
            </p:nvSpPr>
            <p:spPr bwMode="auto">
              <a:xfrm>
                <a:off x="-4094965" y="1647469"/>
                <a:ext cx="1370013" cy="1216025"/>
              </a:xfrm>
              <a:custGeom>
                <a:avLst/>
                <a:gdLst>
                  <a:gd name="T0" fmla="*/ 423 w 3810"/>
                  <a:gd name="T1" fmla="*/ 423 h 3386"/>
                  <a:gd name="T2" fmla="*/ 3386 w 3810"/>
                  <a:gd name="T3" fmla="*/ 423 h 3386"/>
                  <a:gd name="T4" fmla="*/ 3386 w 3810"/>
                  <a:gd name="T5" fmla="*/ 2963 h 3386"/>
                  <a:gd name="T6" fmla="*/ 423 w 3810"/>
                  <a:gd name="T7" fmla="*/ 2963 h 3386"/>
                  <a:gd name="T8" fmla="*/ 423 w 3810"/>
                  <a:gd name="T9" fmla="*/ 423 h 3386"/>
                  <a:gd name="T10" fmla="*/ 0 w 3810"/>
                  <a:gd name="T11" fmla="*/ 370 h 3386"/>
                  <a:gd name="T12" fmla="*/ 0 w 3810"/>
                  <a:gd name="T13" fmla="*/ 3016 h 3386"/>
                  <a:gd name="T14" fmla="*/ 370 w 3810"/>
                  <a:gd name="T15" fmla="*/ 3386 h 3386"/>
                  <a:gd name="T16" fmla="*/ 3439 w 3810"/>
                  <a:gd name="T17" fmla="*/ 3386 h 3386"/>
                  <a:gd name="T18" fmla="*/ 3810 w 3810"/>
                  <a:gd name="T19" fmla="*/ 3016 h 3386"/>
                  <a:gd name="T20" fmla="*/ 3810 w 3810"/>
                  <a:gd name="T21" fmla="*/ 370 h 3386"/>
                  <a:gd name="T22" fmla="*/ 3439 w 3810"/>
                  <a:gd name="T23" fmla="*/ 0 h 3386"/>
                  <a:gd name="T24" fmla="*/ 370 w 3810"/>
                  <a:gd name="T25" fmla="*/ 0 h 3386"/>
                  <a:gd name="T26" fmla="*/ 0 w 3810"/>
                  <a:gd name="T27" fmla="*/ 370 h 3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10" h="3386">
                    <a:moveTo>
                      <a:pt x="423" y="423"/>
                    </a:moveTo>
                    <a:lnTo>
                      <a:pt x="3386" y="423"/>
                    </a:lnTo>
                    <a:lnTo>
                      <a:pt x="3386" y="2963"/>
                    </a:lnTo>
                    <a:lnTo>
                      <a:pt x="423" y="2963"/>
                    </a:lnTo>
                    <a:lnTo>
                      <a:pt x="423" y="423"/>
                    </a:lnTo>
                    <a:close/>
                    <a:moveTo>
                      <a:pt x="0" y="370"/>
                    </a:moveTo>
                    <a:lnTo>
                      <a:pt x="0" y="3016"/>
                    </a:lnTo>
                    <a:cubicBezTo>
                      <a:pt x="0" y="3181"/>
                      <a:pt x="205" y="3386"/>
                      <a:pt x="370" y="3386"/>
                    </a:cubicBezTo>
                    <a:lnTo>
                      <a:pt x="3439" y="3386"/>
                    </a:lnTo>
                    <a:cubicBezTo>
                      <a:pt x="3604" y="3386"/>
                      <a:pt x="3810" y="3181"/>
                      <a:pt x="3810" y="3016"/>
                    </a:cubicBezTo>
                    <a:lnTo>
                      <a:pt x="3810" y="370"/>
                    </a:lnTo>
                    <a:cubicBezTo>
                      <a:pt x="3810" y="205"/>
                      <a:pt x="3604" y="0"/>
                      <a:pt x="3439" y="0"/>
                    </a:cubicBezTo>
                    <a:lnTo>
                      <a:pt x="370" y="0"/>
                    </a:lnTo>
                    <a:cubicBezTo>
                      <a:pt x="195" y="0"/>
                      <a:pt x="0" y="196"/>
                      <a:pt x="0" y="3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9">
                <a:extLst>
                  <a:ext uri="{FF2B5EF4-FFF2-40B4-BE49-F238E27FC236}">
                    <a16:creationId xmlns:a16="http://schemas.microsoft.com/office/drawing/2014/main" id="{B82CC8A7-3B49-5BE0-8828-CB5167FF32F8}"/>
                  </a:ext>
                </a:extLst>
              </p:cNvPr>
              <p:cNvSpPr>
                <a:spLocks/>
              </p:cNvSpPr>
              <p:nvPr/>
            </p:nvSpPr>
            <p:spPr bwMode="auto">
              <a:xfrm>
                <a:off x="-2213777" y="2693631"/>
                <a:ext cx="650875" cy="646113"/>
              </a:xfrm>
              <a:custGeom>
                <a:avLst/>
                <a:gdLst>
                  <a:gd name="T0" fmla="*/ 0 w 1811"/>
                  <a:gd name="T1" fmla="*/ 311 h 1799"/>
                  <a:gd name="T2" fmla="*/ 595 w 1811"/>
                  <a:gd name="T3" fmla="*/ 893 h 1799"/>
                  <a:gd name="T4" fmla="*/ 0 w 1811"/>
                  <a:gd name="T5" fmla="*/ 1502 h 1799"/>
                  <a:gd name="T6" fmla="*/ 324 w 1811"/>
                  <a:gd name="T7" fmla="*/ 1799 h 1799"/>
                  <a:gd name="T8" fmla="*/ 899 w 1811"/>
                  <a:gd name="T9" fmla="*/ 1211 h 1799"/>
                  <a:gd name="T10" fmla="*/ 1494 w 1811"/>
                  <a:gd name="T11" fmla="*/ 1793 h 1799"/>
                  <a:gd name="T12" fmla="*/ 1811 w 1811"/>
                  <a:gd name="T13" fmla="*/ 1488 h 1799"/>
                  <a:gd name="T14" fmla="*/ 1217 w 1811"/>
                  <a:gd name="T15" fmla="*/ 906 h 1799"/>
                  <a:gd name="T16" fmla="*/ 1811 w 1811"/>
                  <a:gd name="T17" fmla="*/ 297 h 1799"/>
                  <a:gd name="T18" fmla="*/ 1514 w 1811"/>
                  <a:gd name="T19" fmla="*/ 0 h 1799"/>
                  <a:gd name="T20" fmla="*/ 912 w 1811"/>
                  <a:gd name="T21" fmla="*/ 588 h 1799"/>
                  <a:gd name="T22" fmla="*/ 317 w 1811"/>
                  <a:gd name="T23" fmla="*/ 7 h 1799"/>
                  <a:gd name="T24" fmla="*/ 0 w 1811"/>
                  <a:gd name="T25" fmla="*/ 311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1" h="1799">
                    <a:moveTo>
                      <a:pt x="0" y="311"/>
                    </a:moveTo>
                    <a:lnTo>
                      <a:pt x="595" y="893"/>
                    </a:lnTo>
                    <a:lnTo>
                      <a:pt x="0" y="1502"/>
                    </a:lnTo>
                    <a:cubicBezTo>
                      <a:pt x="108" y="1625"/>
                      <a:pt x="192" y="1711"/>
                      <a:pt x="324" y="1799"/>
                    </a:cubicBezTo>
                    <a:lnTo>
                      <a:pt x="899" y="1211"/>
                    </a:lnTo>
                    <a:lnTo>
                      <a:pt x="1494" y="1793"/>
                    </a:lnTo>
                    <a:lnTo>
                      <a:pt x="1811" y="1488"/>
                    </a:lnTo>
                    <a:lnTo>
                      <a:pt x="1217" y="906"/>
                    </a:lnTo>
                    <a:lnTo>
                      <a:pt x="1811" y="297"/>
                    </a:lnTo>
                    <a:cubicBezTo>
                      <a:pt x="1727" y="202"/>
                      <a:pt x="1611" y="65"/>
                      <a:pt x="1514" y="0"/>
                    </a:cubicBezTo>
                    <a:lnTo>
                      <a:pt x="912" y="588"/>
                    </a:lnTo>
                    <a:lnTo>
                      <a:pt x="317" y="7"/>
                    </a:lnTo>
                    <a:lnTo>
                      <a:pt x="0" y="3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0">
                <a:extLst>
                  <a:ext uri="{FF2B5EF4-FFF2-40B4-BE49-F238E27FC236}">
                    <a16:creationId xmlns:a16="http://schemas.microsoft.com/office/drawing/2014/main" id="{88A6C163-3F09-958C-B080-326CA06890B7}"/>
                  </a:ext>
                </a:extLst>
              </p:cNvPr>
              <p:cNvSpPr>
                <a:spLocks/>
              </p:cNvSpPr>
              <p:nvPr/>
            </p:nvSpPr>
            <p:spPr bwMode="auto">
              <a:xfrm>
                <a:off x="-3731427" y="1930044"/>
                <a:ext cx="647700" cy="650875"/>
              </a:xfrm>
              <a:custGeom>
                <a:avLst/>
                <a:gdLst>
                  <a:gd name="T0" fmla="*/ 0 w 1800"/>
                  <a:gd name="T1" fmla="*/ 303 h 1811"/>
                  <a:gd name="T2" fmla="*/ 583 w 1800"/>
                  <a:gd name="T3" fmla="*/ 899 h 1811"/>
                  <a:gd name="T4" fmla="*/ 1 w 1800"/>
                  <a:gd name="T5" fmla="*/ 1494 h 1811"/>
                  <a:gd name="T6" fmla="*/ 291 w 1800"/>
                  <a:gd name="T7" fmla="*/ 1799 h 1811"/>
                  <a:gd name="T8" fmla="*/ 888 w 1800"/>
                  <a:gd name="T9" fmla="*/ 1216 h 1811"/>
                  <a:gd name="T10" fmla="*/ 1496 w 1800"/>
                  <a:gd name="T11" fmla="*/ 1811 h 1811"/>
                  <a:gd name="T12" fmla="*/ 1800 w 1800"/>
                  <a:gd name="T13" fmla="*/ 1520 h 1811"/>
                  <a:gd name="T14" fmla="*/ 1205 w 1800"/>
                  <a:gd name="T15" fmla="*/ 911 h 1811"/>
                  <a:gd name="T16" fmla="*/ 1799 w 1800"/>
                  <a:gd name="T17" fmla="*/ 303 h 1811"/>
                  <a:gd name="T18" fmla="*/ 1482 w 1800"/>
                  <a:gd name="T19" fmla="*/ 0 h 1811"/>
                  <a:gd name="T20" fmla="*/ 900 w 1800"/>
                  <a:gd name="T21" fmla="*/ 594 h 1811"/>
                  <a:gd name="T22" fmla="*/ 305 w 1800"/>
                  <a:gd name="T23" fmla="*/ 12 h 1811"/>
                  <a:gd name="T24" fmla="*/ 0 w 1800"/>
                  <a:gd name="T25" fmla="*/ 303 h 1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0" h="1811">
                    <a:moveTo>
                      <a:pt x="0" y="303"/>
                    </a:moveTo>
                    <a:lnTo>
                      <a:pt x="583" y="899"/>
                    </a:lnTo>
                    <a:lnTo>
                      <a:pt x="1" y="1494"/>
                    </a:lnTo>
                    <a:lnTo>
                      <a:pt x="291" y="1799"/>
                    </a:lnTo>
                    <a:lnTo>
                      <a:pt x="888" y="1216"/>
                    </a:lnTo>
                    <a:lnTo>
                      <a:pt x="1496" y="1811"/>
                    </a:lnTo>
                    <a:lnTo>
                      <a:pt x="1800" y="1520"/>
                    </a:lnTo>
                    <a:lnTo>
                      <a:pt x="1205" y="911"/>
                    </a:lnTo>
                    <a:lnTo>
                      <a:pt x="1799" y="303"/>
                    </a:lnTo>
                    <a:lnTo>
                      <a:pt x="1482" y="0"/>
                    </a:lnTo>
                    <a:lnTo>
                      <a:pt x="900" y="594"/>
                    </a:lnTo>
                    <a:lnTo>
                      <a:pt x="305" y="12"/>
                    </a:lnTo>
                    <a:lnTo>
                      <a:pt x="0"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1">
                <a:extLst>
                  <a:ext uri="{FF2B5EF4-FFF2-40B4-BE49-F238E27FC236}">
                    <a16:creationId xmlns:a16="http://schemas.microsoft.com/office/drawing/2014/main" id="{9E432B1A-664E-1B48-7CF3-D819F80667DA}"/>
                  </a:ext>
                </a:extLst>
              </p:cNvPr>
              <p:cNvSpPr>
                <a:spLocks/>
              </p:cNvSpPr>
              <p:nvPr/>
            </p:nvSpPr>
            <p:spPr bwMode="auto">
              <a:xfrm>
                <a:off x="-215115" y="3652481"/>
                <a:ext cx="479425" cy="781050"/>
              </a:xfrm>
              <a:custGeom>
                <a:avLst/>
                <a:gdLst>
                  <a:gd name="T0" fmla="*/ 0 w 1335"/>
                  <a:gd name="T1" fmla="*/ 926 h 2169"/>
                  <a:gd name="T2" fmla="*/ 176 w 1335"/>
                  <a:gd name="T3" fmla="*/ 1199 h 2169"/>
                  <a:gd name="T4" fmla="*/ 476 w 1335"/>
                  <a:gd name="T5" fmla="*/ 1296 h 2169"/>
                  <a:gd name="T6" fmla="*/ 53 w 1335"/>
                  <a:gd name="T7" fmla="*/ 1931 h 2169"/>
                  <a:gd name="T8" fmla="*/ 396 w 1335"/>
                  <a:gd name="T9" fmla="*/ 2169 h 2169"/>
                  <a:gd name="T10" fmla="*/ 740 w 1335"/>
                  <a:gd name="T11" fmla="*/ 1693 h 2169"/>
                  <a:gd name="T12" fmla="*/ 582 w 1335"/>
                  <a:gd name="T13" fmla="*/ 873 h 2169"/>
                  <a:gd name="T14" fmla="*/ 797 w 1335"/>
                  <a:gd name="T15" fmla="*/ 559 h 2169"/>
                  <a:gd name="T16" fmla="*/ 1005 w 1335"/>
                  <a:gd name="T17" fmla="*/ 238 h 2169"/>
                  <a:gd name="T18" fmla="*/ 687 w 1335"/>
                  <a:gd name="T19" fmla="*/ 0 h 2169"/>
                  <a:gd name="T20" fmla="*/ 170 w 1335"/>
                  <a:gd name="T21" fmla="*/ 673 h 2169"/>
                  <a:gd name="T22" fmla="*/ 0 w 1335"/>
                  <a:gd name="T23" fmla="*/ 926 h 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5" h="2169">
                    <a:moveTo>
                      <a:pt x="0" y="926"/>
                    </a:moveTo>
                    <a:cubicBezTo>
                      <a:pt x="0" y="1083"/>
                      <a:pt x="18" y="1134"/>
                      <a:pt x="176" y="1199"/>
                    </a:cubicBezTo>
                    <a:cubicBezTo>
                      <a:pt x="265" y="1236"/>
                      <a:pt x="386" y="1276"/>
                      <a:pt x="476" y="1296"/>
                    </a:cubicBezTo>
                    <a:cubicBezTo>
                      <a:pt x="437" y="1443"/>
                      <a:pt x="93" y="1759"/>
                      <a:pt x="53" y="1931"/>
                    </a:cubicBezTo>
                    <a:cubicBezTo>
                      <a:pt x="169" y="2009"/>
                      <a:pt x="275" y="2105"/>
                      <a:pt x="396" y="2169"/>
                    </a:cubicBezTo>
                    <a:lnTo>
                      <a:pt x="740" y="1693"/>
                    </a:lnTo>
                    <a:cubicBezTo>
                      <a:pt x="1052" y="1277"/>
                      <a:pt x="1335" y="1049"/>
                      <a:pt x="582" y="873"/>
                    </a:cubicBezTo>
                    <a:cubicBezTo>
                      <a:pt x="605" y="786"/>
                      <a:pt x="739" y="637"/>
                      <a:pt x="797" y="559"/>
                    </a:cubicBezTo>
                    <a:cubicBezTo>
                      <a:pt x="863" y="471"/>
                      <a:pt x="980" y="346"/>
                      <a:pt x="1005" y="238"/>
                    </a:cubicBezTo>
                    <a:cubicBezTo>
                      <a:pt x="889" y="161"/>
                      <a:pt x="799" y="75"/>
                      <a:pt x="687" y="0"/>
                    </a:cubicBezTo>
                    <a:lnTo>
                      <a:pt x="170" y="673"/>
                    </a:lnTo>
                    <a:cubicBezTo>
                      <a:pt x="132" y="723"/>
                      <a:pt x="0" y="879"/>
                      <a:pt x="0" y="9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12">
                <a:extLst>
                  <a:ext uri="{FF2B5EF4-FFF2-40B4-BE49-F238E27FC236}">
                    <a16:creationId xmlns:a16="http://schemas.microsoft.com/office/drawing/2014/main" id="{B3C04BCA-6D60-758C-2C4D-D96216A20A1D}"/>
                  </a:ext>
                </a:extLst>
              </p:cNvPr>
              <p:cNvSpPr>
                <a:spLocks noChangeArrowheads="1"/>
              </p:cNvSpPr>
              <p:nvPr/>
            </p:nvSpPr>
            <p:spPr bwMode="auto">
              <a:xfrm>
                <a:off x="-4018765" y="5527319"/>
                <a:ext cx="152400" cy="836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13">
                <a:extLst>
                  <a:ext uri="{FF2B5EF4-FFF2-40B4-BE49-F238E27FC236}">
                    <a16:creationId xmlns:a16="http://schemas.microsoft.com/office/drawing/2014/main" id="{9E1DA4C1-6CF0-F7C0-2333-8FA3F7B93658}"/>
                  </a:ext>
                </a:extLst>
              </p:cNvPr>
              <p:cNvSpPr>
                <a:spLocks noChangeArrowheads="1"/>
              </p:cNvSpPr>
              <p:nvPr/>
            </p:nvSpPr>
            <p:spPr bwMode="auto">
              <a:xfrm>
                <a:off x="-1127927" y="5527319"/>
                <a:ext cx="152400" cy="836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14">
                <a:extLst>
                  <a:ext uri="{FF2B5EF4-FFF2-40B4-BE49-F238E27FC236}">
                    <a16:creationId xmlns:a16="http://schemas.microsoft.com/office/drawing/2014/main" id="{BECE71F9-EBFA-F26B-37CC-20CD5E55E99B}"/>
                  </a:ext>
                </a:extLst>
              </p:cNvPr>
              <p:cNvSpPr>
                <a:spLocks noChangeArrowheads="1"/>
              </p:cNvSpPr>
              <p:nvPr/>
            </p:nvSpPr>
            <p:spPr bwMode="auto">
              <a:xfrm>
                <a:off x="-215115" y="5527319"/>
                <a:ext cx="152400" cy="836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5">
                <a:extLst>
                  <a:ext uri="{FF2B5EF4-FFF2-40B4-BE49-F238E27FC236}">
                    <a16:creationId xmlns:a16="http://schemas.microsoft.com/office/drawing/2014/main" id="{43686ED8-4A67-CC2C-5CF6-83CE1013360E}"/>
                  </a:ext>
                </a:extLst>
              </p:cNvPr>
              <p:cNvSpPr>
                <a:spLocks/>
              </p:cNvSpPr>
              <p:nvPr/>
            </p:nvSpPr>
            <p:spPr bwMode="auto">
              <a:xfrm>
                <a:off x="-2905927" y="4462106"/>
                <a:ext cx="739775" cy="331788"/>
              </a:xfrm>
              <a:custGeom>
                <a:avLst/>
                <a:gdLst>
                  <a:gd name="T0" fmla="*/ 0 w 2060"/>
                  <a:gd name="T1" fmla="*/ 502 h 926"/>
                  <a:gd name="T2" fmla="*/ 132 w 2060"/>
                  <a:gd name="T3" fmla="*/ 926 h 926"/>
                  <a:gd name="T4" fmla="*/ 559 w 2060"/>
                  <a:gd name="T5" fmla="*/ 797 h 926"/>
                  <a:gd name="T6" fmla="*/ 988 w 2060"/>
                  <a:gd name="T7" fmla="*/ 670 h 926"/>
                  <a:gd name="T8" fmla="*/ 1719 w 2060"/>
                  <a:gd name="T9" fmla="*/ 0 h 926"/>
                  <a:gd name="T10" fmla="*/ 0 w 2060"/>
                  <a:gd name="T11" fmla="*/ 502 h 926"/>
                </a:gdLst>
                <a:ahLst/>
                <a:cxnLst>
                  <a:cxn ang="0">
                    <a:pos x="T0" y="T1"/>
                  </a:cxn>
                  <a:cxn ang="0">
                    <a:pos x="T2" y="T3"/>
                  </a:cxn>
                  <a:cxn ang="0">
                    <a:pos x="T4" y="T5"/>
                  </a:cxn>
                  <a:cxn ang="0">
                    <a:pos x="T6" y="T7"/>
                  </a:cxn>
                  <a:cxn ang="0">
                    <a:pos x="T8" y="T9"/>
                  </a:cxn>
                  <a:cxn ang="0">
                    <a:pos x="T10" y="T11"/>
                  </a:cxn>
                </a:cxnLst>
                <a:rect l="0" t="0" r="r" b="b"/>
                <a:pathLst>
                  <a:path w="2060" h="926">
                    <a:moveTo>
                      <a:pt x="0" y="502"/>
                    </a:moveTo>
                    <a:cubicBezTo>
                      <a:pt x="26" y="616"/>
                      <a:pt x="87" y="831"/>
                      <a:pt x="132" y="926"/>
                    </a:cubicBezTo>
                    <a:cubicBezTo>
                      <a:pt x="241" y="873"/>
                      <a:pt x="436" y="835"/>
                      <a:pt x="559" y="797"/>
                    </a:cubicBezTo>
                    <a:cubicBezTo>
                      <a:pt x="705" y="751"/>
                      <a:pt x="832" y="715"/>
                      <a:pt x="988" y="670"/>
                    </a:cubicBezTo>
                    <a:cubicBezTo>
                      <a:pt x="2060" y="361"/>
                      <a:pt x="1844" y="535"/>
                      <a:pt x="1719" y="0"/>
                    </a:cubicBezTo>
                    <a:lnTo>
                      <a:pt x="0" y="5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16">
                <a:extLst>
                  <a:ext uri="{FF2B5EF4-FFF2-40B4-BE49-F238E27FC236}">
                    <a16:creationId xmlns:a16="http://schemas.microsoft.com/office/drawing/2014/main" id="{5021306C-A870-38A0-E5AA-C32416E0C375}"/>
                  </a:ext>
                </a:extLst>
              </p:cNvPr>
              <p:cNvSpPr>
                <a:spLocks/>
              </p:cNvSpPr>
              <p:nvPr/>
            </p:nvSpPr>
            <p:spPr bwMode="auto">
              <a:xfrm>
                <a:off x="-3409165" y="3606444"/>
                <a:ext cx="303213" cy="627063"/>
              </a:xfrm>
              <a:custGeom>
                <a:avLst/>
                <a:gdLst>
                  <a:gd name="T0" fmla="*/ 0 w 846"/>
                  <a:gd name="T1" fmla="*/ 1667 h 1746"/>
                  <a:gd name="T2" fmla="*/ 423 w 846"/>
                  <a:gd name="T3" fmla="*/ 1746 h 1746"/>
                  <a:gd name="T4" fmla="*/ 635 w 846"/>
                  <a:gd name="T5" fmla="*/ 926 h 1746"/>
                  <a:gd name="T6" fmla="*/ 846 w 846"/>
                  <a:gd name="T7" fmla="*/ 106 h 1746"/>
                  <a:gd name="T8" fmla="*/ 423 w 846"/>
                  <a:gd name="T9" fmla="*/ 0 h 1746"/>
                  <a:gd name="T10" fmla="*/ 317 w 846"/>
                  <a:gd name="T11" fmla="*/ 397 h 1746"/>
                  <a:gd name="T12" fmla="*/ 0 w 846"/>
                  <a:gd name="T13" fmla="*/ 1667 h 1746"/>
                </a:gdLst>
                <a:ahLst/>
                <a:cxnLst>
                  <a:cxn ang="0">
                    <a:pos x="T0" y="T1"/>
                  </a:cxn>
                  <a:cxn ang="0">
                    <a:pos x="T2" y="T3"/>
                  </a:cxn>
                  <a:cxn ang="0">
                    <a:pos x="T4" y="T5"/>
                  </a:cxn>
                  <a:cxn ang="0">
                    <a:pos x="T6" y="T7"/>
                  </a:cxn>
                  <a:cxn ang="0">
                    <a:pos x="T8" y="T9"/>
                  </a:cxn>
                  <a:cxn ang="0">
                    <a:pos x="T10" y="T11"/>
                  </a:cxn>
                  <a:cxn ang="0">
                    <a:pos x="T12" y="T13"/>
                  </a:cxn>
                </a:cxnLst>
                <a:rect l="0" t="0" r="r" b="b"/>
                <a:pathLst>
                  <a:path w="846" h="1746">
                    <a:moveTo>
                      <a:pt x="0" y="1667"/>
                    </a:moveTo>
                    <a:cubicBezTo>
                      <a:pt x="164" y="1670"/>
                      <a:pt x="259" y="1742"/>
                      <a:pt x="423" y="1746"/>
                    </a:cubicBezTo>
                    <a:cubicBezTo>
                      <a:pt x="488" y="1467"/>
                      <a:pt x="566" y="1201"/>
                      <a:pt x="635" y="926"/>
                    </a:cubicBezTo>
                    <a:cubicBezTo>
                      <a:pt x="703" y="652"/>
                      <a:pt x="784" y="374"/>
                      <a:pt x="846" y="106"/>
                    </a:cubicBezTo>
                    <a:cubicBezTo>
                      <a:pt x="792" y="80"/>
                      <a:pt x="500" y="6"/>
                      <a:pt x="423" y="0"/>
                    </a:cubicBezTo>
                    <a:cubicBezTo>
                      <a:pt x="385" y="79"/>
                      <a:pt x="343" y="295"/>
                      <a:pt x="317" y="397"/>
                    </a:cubicBezTo>
                    <a:lnTo>
                      <a:pt x="0" y="1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7">
                <a:extLst>
                  <a:ext uri="{FF2B5EF4-FFF2-40B4-BE49-F238E27FC236}">
                    <a16:creationId xmlns:a16="http://schemas.microsoft.com/office/drawing/2014/main" id="{6CCED118-7E48-6E4A-09D5-74A45D7002D8}"/>
                  </a:ext>
                </a:extLst>
              </p:cNvPr>
              <p:cNvSpPr>
                <a:spLocks/>
              </p:cNvSpPr>
              <p:nvPr/>
            </p:nvSpPr>
            <p:spPr bwMode="auto">
              <a:xfrm>
                <a:off x="-3096427" y="3947756"/>
                <a:ext cx="571500" cy="504825"/>
              </a:xfrm>
              <a:custGeom>
                <a:avLst/>
                <a:gdLst>
                  <a:gd name="T0" fmla="*/ 0 w 1587"/>
                  <a:gd name="T1" fmla="*/ 1058 h 1402"/>
                  <a:gd name="T2" fmla="*/ 291 w 1587"/>
                  <a:gd name="T3" fmla="*/ 1402 h 1402"/>
                  <a:gd name="T4" fmla="*/ 1587 w 1587"/>
                  <a:gd name="T5" fmla="*/ 318 h 1402"/>
                  <a:gd name="T6" fmla="*/ 1323 w 1587"/>
                  <a:gd name="T7" fmla="*/ 0 h 1402"/>
                  <a:gd name="T8" fmla="*/ 665 w 1587"/>
                  <a:gd name="T9" fmla="*/ 533 h 1402"/>
                  <a:gd name="T10" fmla="*/ 0 w 1587"/>
                  <a:gd name="T11" fmla="*/ 1058 h 1402"/>
                </a:gdLst>
                <a:ahLst/>
                <a:cxnLst>
                  <a:cxn ang="0">
                    <a:pos x="T0" y="T1"/>
                  </a:cxn>
                  <a:cxn ang="0">
                    <a:pos x="T2" y="T3"/>
                  </a:cxn>
                  <a:cxn ang="0">
                    <a:pos x="T4" y="T5"/>
                  </a:cxn>
                  <a:cxn ang="0">
                    <a:pos x="T6" y="T7"/>
                  </a:cxn>
                  <a:cxn ang="0">
                    <a:pos x="T8" y="T9"/>
                  </a:cxn>
                  <a:cxn ang="0">
                    <a:pos x="T10" y="T11"/>
                  </a:cxn>
                </a:cxnLst>
                <a:rect l="0" t="0" r="r" b="b"/>
                <a:pathLst>
                  <a:path w="1587" h="1402">
                    <a:moveTo>
                      <a:pt x="0" y="1058"/>
                    </a:moveTo>
                    <a:cubicBezTo>
                      <a:pt x="56" y="1165"/>
                      <a:pt x="194" y="1338"/>
                      <a:pt x="291" y="1402"/>
                    </a:cubicBezTo>
                    <a:lnTo>
                      <a:pt x="1587" y="318"/>
                    </a:lnTo>
                    <a:cubicBezTo>
                      <a:pt x="1554" y="268"/>
                      <a:pt x="1362" y="29"/>
                      <a:pt x="1323" y="0"/>
                    </a:cubicBezTo>
                    <a:lnTo>
                      <a:pt x="665" y="533"/>
                    </a:lnTo>
                    <a:cubicBezTo>
                      <a:pt x="569" y="608"/>
                      <a:pt x="99" y="1032"/>
                      <a:pt x="0" y="10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636647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8"/>
                                        </p:tgtEl>
                                        <p:attrNameLst>
                                          <p:attrName>style.visibility</p:attrName>
                                        </p:attrNameLst>
                                      </p:cBhvr>
                                      <p:to>
                                        <p:strVal val="visible"/>
                                      </p:to>
                                    </p:set>
                                    <p:anim calcmode="lin" valueType="num">
                                      <p:cBhvr additive="base">
                                        <p:cTn id="7" dur="500" fill="hold"/>
                                        <p:tgtEl>
                                          <p:spTgt spid="218"/>
                                        </p:tgtEl>
                                        <p:attrNameLst>
                                          <p:attrName>ppt_x</p:attrName>
                                        </p:attrNameLst>
                                      </p:cBhvr>
                                      <p:tavLst>
                                        <p:tav tm="0">
                                          <p:val>
                                            <p:strVal val="#ppt_x"/>
                                          </p:val>
                                        </p:tav>
                                        <p:tav tm="100000">
                                          <p:val>
                                            <p:strVal val="#ppt_x"/>
                                          </p:val>
                                        </p:tav>
                                      </p:tavLst>
                                    </p:anim>
                                    <p:anim calcmode="lin" valueType="num">
                                      <p:cBhvr additive="base">
                                        <p:cTn id="8" dur="500" fill="hold"/>
                                        <p:tgtEl>
                                          <p:spTgt spid="2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17"/>
                                        </p:tgtEl>
                                        <p:attrNameLst>
                                          <p:attrName>style.visibility</p:attrName>
                                        </p:attrNameLst>
                                      </p:cBhvr>
                                      <p:to>
                                        <p:strVal val="visible"/>
                                      </p:to>
                                    </p:set>
                                    <p:anim calcmode="lin" valueType="num">
                                      <p:cBhvr additive="base">
                                        <p:cTn id="12" dur="500" fill="hold"/>
                                        <p:tgtEl>
                                          <p:spTgt spid="217"/>
                                        </p:tgtEl>
                                        <p:attrNameLst>
                                          <p:attrName>ppt_x</p:attrName>
                                        </p:attrNameLst>
                                      </p:cBhvr>
                                      <p:tavLst>
                                        <p:tav tm="0">
                                          <p:val>
                                            <p:strVal val="#ppt_x"/>
                                          </p:val>
                                        </p:tav>
                                        <p:tav tm="100000">
                                          <p:val>
                                            <p:strVal val="#ppt_x"/>
                                          </p:val>
                                        </p:tav>
                                      </p:tavLst>
                                    </p:anim>
                                    <p:anim calcmode="lin" valueType="num">
                                      <p:cBhvr additive="base">
                                        <p:cTn id="13" dur="500" fill="hold"/>
                                        <p:tgtEl>
                                          <p:spTgt spid="21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15"/>
                                        </p:tgtEl>
                                        <p:attrNameLst>
                                          <p:attrName>style.visibility</p:attrName>
                                        </p:attrNameLst>
                                      </p:cBhvr>
                                      <p:to>
                                        <p:strVal val="visible"/>
                                      </p:to>
                                    </p:set>
                                    <p:anim calcmode="lin" valueType="num">
                                      <p:cBhvr additive="base">
                                        <p:cTn id="17" dur="500" fill="hold"/>
                                        <p:tgtEl>
                                          <p:spTgt spid="215"/>
                                        </p:tgtEl>
                                        <p:attrNameLst>
                                          <p:attrName>ppt_x</p:attrName>
                                        </p:attrNameLst>
                                      </p:cBhvr>
                                      <p:tavLst>
                                        <p:tav tm="0">
                                          <p:val>
                                            <p:strVal val="#ppt_x"/>
                                          </p:val>
                                        </p:tav>
                                        <p:tav tm="100000">
                                          <p:val>
                                            <p:strVal val="#ppt_x"/>
                                          </p:val>
                                        </p:tav>
                                      </p:tavLst>
                                    </p:anim>
                                    <p:anim calcmode="lin" valueType="num">
                                      <p:cBhvr additive="base">
                                        <p:cTn id="18" dur="500" fill="hold"/>
                                        <p:tgtEl>
                                          <p:spTgt spid="215"/>
                                        </p:tgtEl>
                                        <p:attrNameLst>
                                          <p:attrName>ppt_y</p:attrName>
                                        </p:attrNameLst>
                                      </p:cBhvr>
                                      <p:tavLst>
                                        <p:tav tm="0">
                                          <p:val>
                                            <p:strVal val="0-#ppt_h/2"/>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fill="hold"/>
                                        <p:tgtEl>
                                          <p:spTgt spid="42"/>
                                        </p:tgtEl>
                                        <p:attrNameLst>
                                          <p:attrName>ppt_x</p:attrName>
                                        </p:attrNameLst>
                                      </p:cBhvr>
                                      <p:tavLst>
                                        <p:tav tm="0">
                                          <p:val>
                                            <p:strVal val="0-#ppt_w/2"/>
                                          </p:val>
                                        </p:tav>
                                        <p:tav tm="100000">
                                          <p:val>
                                            <p:strVal val="#ppt_x"/>
                                          </p:val>
                                        </p:tav>
                                      </p:tavLst>
                                    </p:anim>
                                    <p:anim calcmode="lin" valueType="num">
                                      <p:cBhvr additive="base">
                                        <p:cTn id="33"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P spid="217" grpId="0" animBg="1"/>
      <p:bldP spid="2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00230"/>
        </a:solidFill>
        <a:effectLst/>
      </p:bgPr>
    </p:bg>
    <p:spTree>
      <p:nvGrpSpPr>
        <p:cNvPr id="1" name=""/>
        <p:cNvGrpSpPr/>
        <p:nvPr/>
      </p:nvGrpSpPr>
      <p:grpSpPr>
        <a:xfrm>
          <a:off x="0" y="0"/>
          <a:ext cx="0" cy="0"/>
          <a:chOff x="0" y="0"/>
          <a:chExt cx="0" cy="0"/>
        </a:xfrm>
      </p:grpSpPr>
      <p:sp>
        <p:nvSpPr>
          <p:cNvPr id="215" name="Don’t let a negative prevailing mood sway…"/>
          <p:cNvSpPr txBox="1">
            <a:spLocks noGrp="1"/>
          </p:cNvSpPr>
          <p:nvPr>
            <p:ph type="title"/>
          </p:nvPr>
        </p:nvSpPr>
        <p:spPr>
          <a:xfrm>
            <a:off x="3687890" y="1206499"/>
            <a:ext cx="16109934" cy="2715680"/>
          </a:xfrm>
          <a:prstGeom prst="rect">
            <a:avLst/>
          </a:prstGeom>
        </p:spPr>
        <p:txBody>
          <a:bodyPr>
            <a:normAutofit/>
          </a:bodyPr>
          <a:lstStyle/>
          <a:p>
            <a:pPr defTabSz="457200">
              <a:lnSpc>
                <a:spcPts val="9600"/>
              </a:lnSpc>
              <a:spcBef>
                <a:spcPts val="1000"/>
              </a:spcBef>
              <a:defRPr sz="7000" b="0" spc="0">
                <a:solidFill>
                  <a:srgbClr val="EACBD0"/>
                </a:solidFill>
                <a:latin typeface="Yu Mincho Regular"/>
                <a:ea typeface="Yu Mincho Regular"/>
                <a:cs typeface="Yu Mincho Regular"/>
                <a:sym typeface="Yu Mincho Regular"/>
              </a:defRPr>
            </a:pPr>
            <a:r>
              <a:rPr lang="en-US" sz="6600" spc="100" dirty="0">
                <a:solidFill>
                  <a:srgbClr val="EACBD0"/>
                </a:solidFill>
                <a:latin typeface="Yu Mincho" panose="02020400000000000000" pitchFamily="18" charset="-128"/>
                <a:ea typeface="Yu Mincho" panose="02020400000000000000" pitchFamily="18" charset="-128"/>
              </a:rPr>
              <a:t>Avoiding overconfidence:</a:t>
            </a:r>
          </a:p>
        </p:txBody>
      </p:sp>
      <p:pic>
        <p:nvPicPr>
          <p:cNvPr id="216" name="FinTech-logoAsset 1.png" descr="FinTech-logoAsset 1.png"/>
          <p:cNvPicPr>
            <a:picLocks noChangeAspect="1"/>
          </p:cNvPicPr>
          <p:nvPr/>
        </p:nvPicPr>
        <p:blipFill>
          <a:blip r:embed="rId3">
            <a:alphaModFix amt="13000"/>
          </a:blip>
          <a:stretch>
            <a:fillRect/>
          </a:stretch>
        </p:blipFill>
        <p:spPr>
          <a:xfrm>
            <a:off x="9309279" y="4401375"/>
            <a:ext cx="5103685" cy="4913249"/>
          </a:xfrm>
          <a:prstGeom prst="rect">
            <a:avLst/>
          </a:prstGeom>
          <a:ln w="12700">
            <a:miter lim="400000"/>
          </a:ln>
        </p:spPr>
      </p:pic>
      <p:sp>
        <p:nvSpPr>
          <p:cNvPr id="217" name="Line"/>
          <p:cNvSpPr/>
          <p:nvPr/>
        </p:nvSpPr>
        <p:spPr>
          <a:xfrm flipV="1">
            <a:off x="3033197" y="781556"/>
            <a:ext cx="1" cy="1905001"/>
          </a:xfrm>
          <a:prstGeom prst="line">
            <a:avLst/>
          </a:prstGeom>
          <a:ln w="25400">
            <a:solidFill>
              <a:srgbClr val="E6147A"/>
            </a:solidFill>
            <a:miter lim="400000"/>
          </a:ln>
        </p:spPr>
        <p:txBody>
          <a:bodyPr lIns="50800" tIns="50800" rIns="50800" bIns="50800" anchor="ctr"/>
          <a:lstStyle/>
          <a:p>
            <a:endParaRPr/>
          </a:p>
        </p:txBody>
      </p:sp>
      <p:sp>
        <p:nvSpPr>
          <p:cNvPr id="218" name="05"/>
          <p:cNvSpPr txBox="1"/>
          <p:nvPr/>
        </p:nvSpPr>
        <p:spPr>
          <a:xfrm>
            <a:off x="1576425" y="1206500"/>
            <a:ext cx="1071714" cy="1435100"/>
          </a:xfrm>
          <a:prstGeom prst="rect">
            <a:avLst/>
          </a:prstGeom>
          <a:solidFill>
            <a:srgbClr val="10023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defTabSz="825500">
              <a:defRPr sz="7000">
                <a:solidFill>
                  <a:srgbClr val="EACBD0"/>
                </a:solidFill>
                <a:latin typeface="Agency FB"/>
                <a:ea typeface="Agency FB"/>
                <a:cs typeface="Agency FB"/>
                <a:sym typeface="Agency FB"/>
              </a:defRPr>
            </a:lvl1pPr>
          </a:lstStyle>
          <a:p>
            <a:r>
              <a:rPr lang="en-IN" dirty="0"/>
              <a:t>15</a:t>
            </a:r>
            <a:endParaRPr dirty="0"/>
          </a:p>
        </p:txBody>
      </p:sp>
      <p:grpSp>
        <p:nvGrpSpPr>
          <p:cNvPr id="10" name="Group 9">
            <a:extLst>
              <a:ext uri="{FF2B5EF4-FFF2-40B4-BE49-F238E27FC236}">
                <a16:creationId xmlns:a16="http://schemas.microsoft.com/office/drawing/2014/main" id="{42BA0CA9-E6F2-02D8-10EF-E866F77E2A6E}"/>
              </a:ext>
            </a:extLst>
          </p:cNvPr>
          <p:cNvGrpSpPr/>
          <p:nvPr/>
        </p:nvGrpSpPr>
        <p:grpSpPr>
          <a:xfrm>
            <a:off x="2832190" y="4963887"/>
            <a:ext cx="18720000" cy="1602412"/>
            <a:chOff x="2832190" y="4963887"/>
            <a:chExt cx="18720000" cy="1602412"/>
          </a:xfrm>
        </p:grpSpPr>
        <p:grpSp>
          <p:nvGrpSpPr>
            <p:cNvPr id="5" name="Group 4">
              <a:extLst>
                <a:ext uri="{FF2B5EF4-FFF2-40B4-BE49-F238E27FC236}">
                  <a16:creationId xmlns:a16="http://schemas.microsoft.com/office/drawing/2014/main" id="{0586259D-7473-15AA-9A2F-2623490FCDE5}"/>
                </a:ext>
              </a:extLst>
            </p:cNvPr>
            <p:cNvGrpSpPr/>
            <p:nvPr/>
          </p:nvGrpSpPr>
          <p:grpSpPr>
            <a:xfrm>
              <a:off x="2832190" y="4963887"/>
              <a:ext cx="18720000" cy="1602412"/>
              <a:chOff x="2832190" y="4963887"/>
              <a:chExt cx="18720000" cy="1602412"/>
            </a:xfrm>
          </p:grpSpPr>
          <p:sp>
            <p:nvSpPr>
              <p:cNvPr id="13" name="02  Even ‘stressed’ market phases can produce remarkable opportunities.">
                <a:extLst>
                  <a:ext uri="{FF2B5EF4-FFF2-40B4-BE49-F238E27FC236}">
                    <a16:creationId xmlns:a16="http://schemas.microsoft.com/office/drawing/2014/main" id="{1555B4CD-88B0-AA4C-EF71-4A1E8A13C69D}"/>
                  </a:ext>
                </a:extLst>
              </p:cNvPr>
              <p:cNvSpPr/>
              <p:nvPr/>
            </p:nvSpPr>
            <p:spPr>
              <a:xfrm>
                <a:off x="2832190" y="4963887"/>
                <a:ext cx="18720000" cy="1602412"/>
              </a:xfrm>
              <a:prstGeom prst="roundRect">
                <a:avLst>
                  <a:gd name="adj" fmla="val 6316"/>
                </a:avLst>
              </a:prstGeom>
              <a:solidFill>
                <a:srgbClr val="FFFFFF"/>
              </a:solidFill>
              <a:ln w="12700">
                <a:miter lim="400000"/>
              </a:ln>
              <a:effectLst>
                <a:reflection stA="15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endParaRPr lang="en-IN" dirty="0"/>
              </a:p>
            </p:txBody>
          </p:sp>
          <p:sp>
            <p:nvSpPr>
              <p:cNvPr id="16" name="Line">
                <a:extLst>
                  <a:ext uri="{FF2B5EF4-FFF2-40B4-BE49-F238E27FC236}">
                    <a16:creationId xmlns:a16="http://schemas.microsoft.com/office/drawing/2014/main" id="{4A666540-A5D9-04A2-D9A2-EDD515D2C08A}"/>
                  </a:ext>
                </a:extLst>
              </p:cNvPr>
              <p:cNvSpPr/>
              <p:nvPr/>
            </p:nvSpPr>
            <p:spPr>
              <a:xfrm flipV="1">
                <a:off x="2894777" y="5432071"/>
                <a:ext cx="0" cy="774461"/>
              </a:xfrm>
              <a:prstGeom prst="line">
                <a:avLst/>
              </a:prstGeom>
              <a:ln w="127000">
                <a:solidFill>
                  <a:srgbClr val="26F700"/>
                </a:solidFill>
                <a:miter lim="400000"/>
              </a:ln>
            </p:spPr>
            <p:txBody>
              <a:bodyPr lIns="50800" tIns="50800" rIns="50800" bIns="50800" anchor="ctr"/>
              <a:lstStyle/>
              <a:p>
                <a:endParaRPr dirty="0"/>
              </a:p>
            </p:txBody>
          </p:sp>
        </p:grpSp>
        <p:sp>
          <p:nvSpPr>
            <p:cNvPr id="8" name="TextBox 7">
              <a:extLst>
                <a:ext uri="{FF2B5EF4-FFF2-40B4-BE49-F238E27FC236}">
                  <a16:creationId xmlns:a16="http://schemas.microsoft.com/office/drawing/2014/main" id="{1714F8D2-15CC-7411-089D-A2075DD1D901}"/>
                </a:ext>
              </a:extLst>
            </p:cNvPr>
            <p:cNvSpPr txBox="1"/>
            <p:nvPr/>
          </p:nvSpPr>
          <p:spPr>
            <a:xfrm>
              <a:off x="4170188" y="5252132"/>
              <a:ext cx="16904550"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defRPr sz="3000">
                  <a:solidFill>
                    <a:srgbClr val="100230"/>
                  </a:solidFill>
                  <a:latin typeface="Avenir Book"/>
                  <a:ea typeface="Avenir Book"/>
                  <a:cs typeface="Avenir Book"/>
                  <a:sym typeface="Avenir Book"/>
                </a:defRPr>
              </a:pPr>
              <a:r>
                <a:rPr lang="en-IN" dirty="0"/>
                <a:t>Whether it’s a board game or a financial position, overconfidence can show its tendencies anywhere.</a:t>
              </a:r>
            </a:p>
          </p:txBody>
        </p:sp>
        <p:sp>
          <p:nvSpPr>
            <p:cNvPr id="9" name="TextBox 8">
              <a:extLst>
                <a:ext uri="{FF2B5EF4-FFF2-40B4-BE49-F238E27FC236}">
                  <a16:creationId xmlns:a16="http://schemas.microsoft.com/office/drawing/2014/main" id="{6921F1C4-FC19-F9AB-0ECB-05FA358CD83D}"/>
                </a:ext>
              </a:extLst>
            </p:cNvPr>
            <p:cNvSpPr txBox="1"/>
            <p:nvPr/>
          </p:nvSpPr>
          <p:spPr>
            <a:xfrm>
              <a:off x="3330081" y="5255045"/>
              <a:ext cx="71561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IN" sz="3000" dirty="0">
                  <a:solidFill>
                    <a:srgbClr val="806883"/>
                  </a:solidFill>
                  <a:latin typeface="Avenir Heavy"/>
                  <a:ea typeface="Avenir Heavy"/>
                  <a:cs typeface="Avenir Heavy"/>
                  <a:sym typeface="Avenir Heavy"/>
                </a:rPr>
                <a:t>01</a:t>
              </a:r>
              <a:endParaRPr kumimoji="0" lang="en-US" sz="3000" b="0" i="0" u="none" strike="noStrike" cap="none" spc="0" normalizeH="0" baseline="0" dirty="0">
                <a:ln>
                  <a:noFill/>
                </a:ln>
                <a:solidFill>
                  <a:srgbClr val="FFFFFF"/>
                </a:solidFill>
                <a:effectLst/>
                <a:uFillTx/>
                <a:latin typeface="+mn-lt"/>
                <a:ea typeface="+mn-ea"/>
                <a:cs typeface="+mn-cs"/>
                <a:sym typeface="Helvetica Neue"/>
              </a:endParaRPr>
            </a:p>
          </p:txBody>
        </p:sp>
      </p:grpSp>
      <p:grpSp>
        <p:nvGrpSpPr>
          <p:cNvPr id="42" name="Group 41">
            <a:extLst>
              <a:ext uri="{FF2B5EF4-FFF2-40B4-BE49-F238E27FC236}">
                <a16:creationId xmlns:a16="http://schemas.microsoft.com/office/drawing/2014/main" id="{4A033BE1-5ABE-28BB-A54A-0B15E5537197}"/>
              </a:ext>
            </a:extLst>
          </p:cNvPr>
          <p:cNvGrpSpPr/>
          <p:nvPr/>
        </p:nvGrpSpPr>
        <p:grpSpPr>
          <a:xfrm>
            <a:off x="2805131" y="7050557"/>
            <a:ext cx="18720000" cy="1395254"/>
            <a:chOff x="2832190" y="4963887"/>
            <a:chExt cx="18720000" cy="1395254"/>
          </a:xfrm>
        </p:grpSpPr>
        <p:grpSp>
          <p:nvGrpSpPr>
            <p:cNvPr id="43" name="Group 42">
              <a:extLst>
                <a:ext uri="{FF2B5EF4-FFF2-40B4-BE49-F238E27FC236}">
                  <a16:creationId xmlns:a16="http://schemas.microsoft.com/office/drawing/2014/main" id="{889FB950-AF77-4012-E580-CF7DB828A7CA}"/>
                </a:ext>
              </a:extLst>
            </p:cNvPr>
            <p:cNvGrpSpPr/>
            <p:nvPr/>
          </p:nvGrpSpPr>
          <p:grpSpPr>
            <a:xfrm>
              <a:off x="2832190" y="4963887"/>
              <a:ext cx="18720000" cy="1395254"/>
              <a:chOff x="2832190" y="4963887"/>
              <a:chExt cx="18720000" cy="1395254"/>
            </a:xfrm>
          </p:grpSpPr>
          <p:sp>
            <p:nvSpPr>
              <p:cNvPr id="46" name="02  Even ‘stressed’ market phases can produce remarkable opportunities.">
                <a:extLst>
                  <a:ext uri="{FF2B5EF4-FFF2-40B4-BE49-F238E27FC236}">
                    <a16:creationId xmlns:a16="http://schemas.microsoft.com/office/drawing/2014/main" id="{536CC983-0FC9-9415-4C15-D1BB726D8247}"/>
                  </a:ext>
                </a:extLst>
              </p:cNvPr>
              <p:cNvSpPr/>
              <p:nvPr/>
            </p:nvSpPr>
            <p:spPr>
              <a:xfrm>
                <a:off x="2832190" y="4963887"/>
                <a:ext cx="18720000" cy="1395254"/>
              </a:xfrm>
              <a:prstGeom prst="roundRect">
                <a:avLst>
                  <a:gd name="adj" fmla="val 6452"/>
                </a:avLst>
              </a:prstGeom>
              <a:solidFill>
                <a:srgbClr val="FFFFFF"/>
              </a:solidFill>
              <a:ln w="12700">
                <a:miter lim="400000"/>
              </a:ln>
              <a:effectLst>
                <a:reflection stA="15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endParaRPr lang="en-IN" dirty="0"/>
              </a:p>
            </p:txBody>
          </p:sp>
          <p:sp>
            <p:nvSpPr>
              <p:cNvPr id="47" name="Line">
                <a:extLst>
                  <a:ext uri="{FF2B5EF4-FFF2-40B4-BE49-F238E27FC236}">
                    <a16:creationId xmlns:a16="http://schemas.microsoft.com/office/drawing/2014/main" id="{A0B70630-3D8D-4E11-EC36-91B0C055835D}"/>
                  </a:ext>
                </a:extLst>
              </p:cNvPr>
              <p:cNvSpPr/>
              <p:nvPr/>
            </p:nvSpPr>
            <p:spPr>
              <a:xfrm flipV="1">
                <a:off x="2894967" y="5290802"/>
                <a:ext cx="0" cy="741425"/>
              </a:xfrm>
              <a:prstGeom prst="line">
                <a:avLst/>
              </a:prstGeom>
              <a:ln w="127000">
                <a:solidFill>
                  <a:srgbClr val="26F700"/>
                </a:solidFill>
                <a:miter lim="400000"/>
              </a:ln>
            </p:spPr>
            <p:txBody>
              <a:bodyPr lIns="50800" tIns="50800" rIns="50800" bIns="50800" anchor="ctr"/>
              <a:lstStyle/>
              <a:p>
                <a:endParaRPr/>
              </a:p>
            </p:txBody>
          </p:sp>
        </p:grpSp>
        <p:sp>
          <p:nvSpPr>
            <p:cNvPr id="44" name="TextBox 43">
              <a:extLst>
                <a:ext uri="{FF2B5EF4-FFF2-40B4-BE49-F238E27FC236}">
                  <a16:creationId xmlns:a16="http://schemas.microsoft.com/office/drawing/2014/main" id="{D51D30F6-3CC8-3348-92C8-E6A9B29ADAD8}"/>
                </a:ext>
              </a:extLst>
            </p:cNvPr>
            <p:cNvSpPr txBox="1"/>
            <p:nvPr/>
          </p:nvSpPr>
          <p:spPr>
            <a:xfrm>
              <a:off x="4170378" y="5148553"/>
              <a:ext cx="17117070"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defRPr sz="3000">
                  <a:solidFill>
                    <a:srgbClr val="100230"/>
                  </a:solidFill>
                  <a:latin typeface="Avenir Book"/>
                  <a:ea typeface="Avenir Book"/>
                  <a:cs typeface="Avenir Book"/>
                  <a:sym typeface="Avenir Book"/>
                </a:defRPr>
              </a:pPr>
              <a:r>
                <a:rPr lang="en-IN" dirty="0"/>
                <a:t>If you find that you are executing financial plans with overconfidence, take a step back and try to get a wider perspective.</a:t>
              </a:r>
            </a:p>
          </p:txBody>
        </p:sp>
        <p:sp>
          <p:nvSpPr>
            <p:cNvPr id="45" name="TextBox 44">
              <a:extLst>
                <a:ext uri="{FF2B5EF4-FFF2-40B4-BE49-F238E27FC236}">
                  <a16:creationId xmlns:a16="http://schemas.microsoft.com/office/drawing/2014/main" id="{DBB37324-C327-8633-88F3-B836F0737CCE}"/>
                </a:ext>
              </a:extLst>
            </p:cNvPr>
            <p:cNvSpPr txBox="1"/>
            <p:nvPr/>
          </p:nvSpPr>
          <p:spPr>
            <a:xfrm>
              <a:off x="3330270" y="5148553"/>
              <a:ext cx="71561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IN" sz="3000" dirty="0">
                  <a:solidFill>
                    <a:srgbClr val="806883"/>
                  </a:solidFill>
                  <a:latin typeface="Avenir Heavy"/>
                  <a:ea typeface="Avenir Heavy"/>
                  <a:cs typeface="Avenir Heavy"/>
                  <a:sym typeface="Avenir Heavy"/>
                </a:rPr>
                <a:t>02</a:t>
              </a:r>
              <a:endParaRPr kumimoji="0" lang="en-US" sz="3000" b="0" i="0" u="none" strike="noStrike" cap="none" spc="0" normalizeH="0" baseline="0" dirty="0">
                <a:ln>
                  <a:noFill/>
                </a:ln>
                <a:solidFill>
                  <a:srgbClr val="FFFFFF"/>
                </a:solidFill>
                <a:effectLst/>
                <a:uFillTx/>
                <a:latin typeface="+mn-lt"/>
                <a:ea typeface="+mn-ea"/>
                <a:cs typeface="+mn-cs"/>
                <a:sym typeface="Helvetica Neue"/>
              </a:endParaRPr>
            </a:p>
          </p:txBody>
        </p:sp>
      </p:grpSp>
      <p:grpSp>
        <p:nvGrpSpPr>
          <p:cNvPr id="20" name="Group 19">
            <a:extLst>
              <a:ext uri="{FF2B5EF4-FFF2-40B4-BE49-F238E27FC236}">
                <a16:creationId xmlns:a16="http://schemas.microsoft.com/office/drawing/2014/main" id="{5CD06B1B-02CF-8DCF-9769-8626620281D1}"/>
              </a:ext>
            </a:extLst>
          </p:cNvPr>
          <p:cNvGrpSpPr/>
          <p:nvPr/>
        </p:nvGrpSpPr>
        <p:grpSpPr>
          <a:xfrm>
            <a:off x="2805131" y="8930069"/>
            <a:ext cx="18720000" cy="1395254"/>
            <a:chOff x="2832190" y="4963887"/>
            <a:chExt cx="18720000" cy="1395254"/>
          </a:xfrm>
        </p:grpSpPr>
        <p:grpSp>
          <p:nvGrpSpPr>
            <p:cNvPr id="21" name="Group 20">
              <a:extLst>
                <a:ext uri="{FF2B5EF4-FFF2-40B4-BE49-F238E27FC236}">
                  <a16:creationId xmlns:a16="http://schemas.microsoft.com/office/drawing/2014/main" id="{C186048C-A4B0-EDCB-7C11-4F1755A55B39}"/>
                </a:ext>
              </a:extLst>
            </p:cNvPr>
            <p:cNvGrpSpPr/>
            <p:nvPr/>
          </p:nvGrpSpPr>
          <p:grpSpPr>
            <a:xfrm>
              <a:off x="2832190" y="4963887"/>
              <a:ext cx="18720000" cy="1395254"/>
              <a:chOff x="2832190" y="4963887"/>
              <a:chExt cx="18720000" cy="1395254"/>
            </a:xfrm>
          </p:grpSpPr>
          <p:sp>
            <p:nvSpPr>
              <p:cNvPr id="24" name="02  Even ‘stressed’ market phases can produce remarkable opportunities.">
                <a:extLst>
                  <a:ext uri="{FF2B5EF4-FFF2-40B4-BE49-F238E27FC236}">
                    <a16:creationId xmlns:a16="http://schemas.microsoft.com/office/drawing/2014/main" id="{BA2415B2-1E79-094B-19A0-DA226730C35A}"/>
                  </a:ext>
                </a:extLst>
              </p:cNvPr>
              <p:cNvSpPr/>
              <p:nvPr/>
            </p:nvSpPr>
            <p:spPr>
              <a:xfrm>
                <a:off x="2832190" y="4963887"/>
                <a:ext cx="18720000" cy="1395254"/>
              </a:xfrm>
              <a:prstGeom prst="roundRect">
                <a:avLst>
                  <a:gd name="adj" fmla="val 7876"/>
                </a:avLst>
              </a:prstGeom>
              <a:solidFill>
                <a:srgbClr val="FFFFFF"/>
              </a:solidFill>
              <a:ln w="12700">
                <a:miter lim="400000"/>
              </a:ln>
              <a:effectLst>
                <a:reflection stA="15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endParaRPr lang="en-IN" dirty="0"/>
              </a:p>
            </p:txBody>
          </p:sp>
          <p:sp>
            <p:nvSpPr>
              <p:cNvPr id="25" name="Line">
                <a:extLst>
                  <a:ext uri="{FF2B5EF4-FFF2-40B4-BE49-F238E27FC236}">
                    <a16:creationId xmlns:a16="http://schemas.microsoft.com/office/drawing/2014/main" id="{41FA4C2E-19B0-9E74-F454-28ADB5640703}"/>
                  </a:ext>
                </a:extLst>
              </p:cNvPr>
              <p:cNvSpPr/>
              <p:nvPr/>
            </p:nvSpPr>
            <p:spPr>
              <a:xfrm flipV="1">
                <a:off x="2894967" y="5290802"/>
                <a:ext cx="0" cy="741425"/>
              </a:xfrm>
              <a:prstGeom prst="line">
                <a:avLst/>
              </a:prstGeom>
              <a:ln w="127000">
                <a:solidFill>
                  <a:srgbClr val="26F700"/>
                </a:solidFill>
                <a:miter lim="400000"/>
              </a:ln>
            </p:spPr>
            <p:txBody>
              <a:bodyPr lIns="50800" tIns="50800" rIns="50800" bIns="50800" anchor="ctr"/>
              <a:lstStyle/>
              <a:p>
                <a:endParaRPr/>
              </a:p>
            </p:txBody>
          </p:sp>
        </p:grpSp>
        <p:sp>
          <p:nvSpPr>
            <p:cNvPr id="22" name="TextBox 21">
              <a:extLst>
                <a:ext uri="{FF2B5EF4-FFF2-40B4-BE49-F238E27FC236}">
                  <a16:creationId xmlns:a16="http://schemas.microsoft.com/office/drawing/2014/main" id="{19D54E93-5F6C-FC40-0A7A-F3161402DC55}"/>
                </a:ext>
              </a:extLst>
            </p:cNvPr>
            <p:cNvSpPr txBox="1"/>
            <p:nvPr/>
          </p:nvSpPr>
          <p:spPr>
            <a:xfrm>
              <a:off x="4170378" y="5148553"/>
              <a:ext cx="17117070"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defRPr sz="3000">
                  <a:solidFill>
                    <a:srgbClr val="100230"/>
                  </a:solidFill>
                  <a:latin typeface="Avenir Book"/>
                  <a:ea typeface="Avenir Book"/>
                  <a:cs typeface="Avenir Book"/>
                  <a:sym typeface="Avenir Book"/>
                </a:defRPr>
              </a:pPr>
              <a:r>
                <a:rPr lang="en-IN" dirty="0"/>
                <a:t>To avoid a negative impact of overconfidence, stay alert and understand outcomes and variables that could impact your current financial state.</a:t>
              </a:r>
            </a:p>
          </p:txBody>
        </p:sp>
        <p:sp>
          <p:nvSpPr>
            <p:cNvPr id="23" name="TextBox 22">
              <a:extLst>
                <a:ext uri="{FF2B5EF4-FFF2-40B4-BE49-F238E27FC236}">
                  <a16:creationId xmlns:a16="http://schemas.microsoft.com/office/drawing/2014/main" id="{19C5B46E-7818-F81F-7677-44FD19A00F75}"/>
                </a:ext>
              </a:extLst>
            </p:cNvPr>
            <p:cNvSpPr txBox="1"/>
            <p:nvPr/>
          </p:nvSpPr>
          <p:spPr>
            <a:xfrm>
              <a:off x="3330270" y="5148553"/>
              <a:ext cx="71561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IN" sz="3000" dirty="0">
                  <a:solidFill>
                    <a:srgbClr val="806883"/>
                  </a:solidFill>
                  <a:latin typeface="Avenir Heavy"/>
                  <a:ea typeface="Avenir Heavy"/>
                  <a:cs typeface="Avenir Heavy"/>
                  <a:sym typeface="Avenir Heavy"/>
                </a:rPr>
                <a:t>03</a:t>
              </a:r>
              <a:endParaRPr kumimoji="0" lang="en-US" sz="3000" b="0" i="0" u="none" strike="noStrike" cap="none" spc="0" normalizeH="0" baseline="0" dirty="0">
                <a:ln>
                  <a:noFill/>
                </a:ln>
                <a:solidFill>
                  <a:srgbClr val="FFFFFF"/>
                </a:solidFill>
                <a:effectLst/>
                <a:uFillTx/>
                <a:latin typeface="+mn-lt"/>
                <a:ea typeface="+mn-ea"/>
                <a:cs typeface="+mn-cs"/>
                <a:sym typeface="Helvetica Neue"/>
              </a:endParaRPr>
            </a:p>
          </p:txBody>
        </p:sp>
      </p:grpSp>
      <p:grpSp>
        <p:nvGrpSpPr>
          <p:cNvPr id="3" name="Group 2">
            <a:extLst>
              <a:ext uri="{FF2B5EF4-FFF2-40B4-BE49-F238E27FC236}">
                <a16:creationId xmlns:a16="http://schemas.microsoft.com/office/drawing/2014/main" id="{541B974C-2DC1-E19F-1D28-3DD8790CDEE9}"/>
              </a:ext>
            </a:extLst>
          </p:cNvPr>
          <p:cNvGrpSpPr/>
          <p:nvPr/>
        </p:nvGrpSpPr>
        <p:grpSpPr>
          <a:xfrm>
            <a:off x="21525131" y="954783"/>
            <a:ext cx="1905000" cy="1905000"/>
            <a:chOff x="21525131" y="954783"/>
            <a:chExt cx="1905000" cy="1905000"/>
          </a:xfrm>
        </p:grpSpPr>
        <p:sp>
          <p:nvSpPr>
            <p:cNvPr id="26" name="Teardrop 25">
              <a:extLst>
                <a:ext uri="{FF2B5EF4-FFF2-40B4-BE49-F238E27FC236}">
                  <a16:creationId xmlns:a16="http://schemas.microsoft.com/office/drawing/2014/main" id="{07F29376-EB9D-0676-0D10-94E5D409AED5}"/>
                </a:ext>
              </a:extLst>
            </p:cNvPr>
            <p:cNvSpPr/>
            <p:nvPr/>
          </p:nvSpPr>
          <p:spPr>
            <a:xfrm>
              <a:off x="21525131" y="954783"/>
              <a:ext cx="1905000" cy="1905000"/>
            </a:xfrm>
            <a:prstGeom prst="teardrop">
              <a:avLst/>
            </a:prstGeom>
            <a:noFill/>
            <a:ln w="28575">
              <a:solidFill>
                <a:srgbClr val="25F800"/>
              </a:solidFill>
            </a:ln>
            <a:effectLst>
              <a:glow rad="228600">
                <a:schemeClr val="accent3">
                  <a:satMod val="175000"/>
                  <a:alpha val="40000"/>
                </a:schemeClr>
              </a:glow>
              <a:reflection stA="52000" endPos="30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solidFill>
                  <a:srgbClr val="EACBD0"/>
                </a:solidFill>
                <a:highlight>
                  <a:srgbClr val="00FF00"/>
                </a:highlight>
              </a:endParaRPr>
            </a:p>
          </p:txBody>
        </p:sp>
        <p:pic>
          <p:nvPicPr>
            <p:cNvPr id="27" name="Graphic 26">
              <a:extLst>
                <a:ext uri="{FF2B5EF4-FFF2-40B4-BE49-F238E27FC236}">
                  <a16:creationId xmlns:a16="http://schemas.microsoft.com/office/drawing/2014/main" id="{5D48B20F-97F6-CFA4-3526-1ABF7416C2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943031" y="1389450"/>
              <a:ext cx="1069200" cy="1069200"/>
            </a:xfrm>
            <a:prstGeom prst="rect">
              <a:avLst/>
            </a:prstGeom>
          </p:spPr>
        </p:pic>
      </p:grpSp>
    </p:spTree>
    <p:extLst>
      <p:ext uri="{BB962C8B-B14F-4D97-AF65-F5344CB8AC3E}">
        <p14:creationId xmlns:p14="http://schemas.microsoft.com/office/powerpoint/2010/main" val="34133274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8"/>
                                        </p:tgtEl>
                                        <p:attrNameLst>
                                          <p:attrName>style.visibility</p:attrName>
                                        </p:attrNameLst>
                                      </p:cBhvr>
                                      <p:to>
                                        <p:strVal val="visible"/>
                                      </p:to>
                                    </p:set>
                                    <p:anim calcmode="lin" valueType="num">
                                      <p:cBhvr additive="base">
                                        <p:cTn id="7" dur="500" fill="hold"/>
                                        <p:tgtEl>
                                          <p:spTgt spid="218"/>
                                        </p:tgtEl>
                                        <p:attrNameLst>
                                          <p:attrName>ppt_x</p:attrName>
                                        </p:attrNameLst>
                                      </p:cBhvr>
                                      <p:tavLst>
                                        <p:tav tm="0">
                                          <p:val>
                                            <p:strVal val="#ppt_x"/>
                                          </p:val>
                                        </p:tav>
                                        <p:tav tm="100000">
                                          <p:val>
                                            <p:strVal val="#ppt_x"/>
                                          </p:val>
                                        </p:tav>
                                      </p:tavLst>
                                    </p:anim>
                                    <p:anim calcmode="lin" valueType="num">
                                      <p:cBhvr additive="base">
                                        <p:cTn id="8" dur="500" fill="hold"/>
                                        <p:tgtEl>
                                          <p:spTgt spid="2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17"/>
                                        </p:tgtEl>
                                        <p:attrNameLst>
                                          <p:attrName>style.visibility</p:attrName>
                                        </p:attrNameLst>
                                      </p:cBhvr>
                                      <p:to>
                                        <p:strVal val="visible"/>
                                      </p:to>
                                    </p:set>
                                    <p:anim calcmode="lin" valueType="num">
                                      <p:cBhvr additive="base">
                                        <p:cTn id="12" dur="500" fill="hold"/>
                                        <p:tgtEl>
                                          <p:spTgt spid="217"/>
                                        </p:tgtEl>
                                        <p:attrNameLst>
                                          <p:attrName>ppt_x</p:attrName>
                                        </p:attrNameLst>
                                      </p:cBhvr>
                                      <p:tavLst>
                                        <p:tav tm="0">
                                          <p:val>
                                            <p:strVal val="#ppt_x"/>
                                          </p:val>
                                        </p:tav>
                                        <p:tav tm="100000">
                                          <p:val>
                                            <p:strVal val="#ppt_x"/>
                                          </p:val>
                                        </p:tav>
                                      </p:tavLst>
                                    </p:anim>
                                    <p:anim calcmode="lin" valueType="num">
                                      <p:cBhvr additive="base">
                                        <p:cTn id="13" dur="500" fill="hold"/>
                                        <p:tgtEl>
                                          <p:spTgt spid="21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15"/>
                                        </p:tgtEl>
                                        <p:attrNameLst>
                                          <p:attrName>style.visibility</p:attrName>
                                        </p:attrNameLst>
                                      </p:cBhvr>
                                      <p:to>
                                        <p:strVal val="visible"/>
                                      </p:to>
                                    </p:set>
                                    <p:anim calcmode="lin" valueType="num">
                                      <p:cBhvr additive="base">
                                        <p:cTn id="17" dur="500" fill="hold"/>
                                        <p:tgtEl>
                                          <p:spTgt spid="215"/>
                                        </p:tgtEl>
                                        <p:attrNameLst>
                                          <p:attrName>ppt_x</p:attrName>
                                        </p:attrNameLst>
                                      </p:cBhvr>
                                      <p:tavLst>
                                        <p:tav tm="0">
                                          <p:val>
                                            <p:strVal val="#ppt_x"/>
                                          </p:val>
                                        </p:tav>
                                        <p:tav tm="100000">
                                          <p:val>
                                            <p:strVal val="#ppt_x"/>
                                          </p:val>
                                        </p:tav>
                                      </p:tavLst>
                                    </p:anim>
                                    <p:anim calcmode="lin" valueType="num">
                                      <p:cBhvr additive="base">
                                        <p:cTn id="18" dur="500" fill="hold"/>
                                        <p:tgtEl>
                                          <p:spTgt spid="215"/>
                                        </p:tgtEl>
                                        <p:attrNameLst>
                                          <p:attrName>ppt_y</p:attrName>
                                        </p:attrNameLst>
                                      </p:cBhvr>
                                      <p:tavLst>
                                        <p:tav tm="0">
                                          <p:val>
                                            <p:strVal val="0-#ppt_h/2"/>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fill="hold"/>
                                        <p:tgtEl>
                                          <p:spTgt spid="42"/>
                                        </p:tgtEl>
                                        <p:attrNameLst>
                                          <p:attrName>ppt_x</p:attrName>
                                        </p:attrNameLst>
                                      </p:cBhvr>
                                      <p:tavLst>
                                        <p:tav tm="0">
                                          <p:val>
                                            <p:strVal val="0-#ppt_w/2"/>
                                          </p:val>
                                        </p:tav>
                                        <p:tav tm="100000">
                                          <p:val>
                                            <p:strVal val="#ppt_x"/>
                                          </p:val>
                                        </p:tav>
                                      </p:tavLst>
                                    </p:anim>
                                    <p:anim calcmode="lin" valueType="num">
                                      <p:cBhvr additive="base">
                                        <p:cTn id="33"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0-#ppt_w/2"/>
                                          </p:val>
                                        </p:tav>
                                        <p:tav tm="100000">
                                          <p:val>
                                            <p:strVal val="#ppt_x"/>
                                          </p:val>
                                        </p:tav>
                                      </p:tavLst>
                                    </p:anim>
                                    <p:anim calcmode="lin" valueType="num">
                                      <p:cBhvr additive="base">
                                        <p:cTn id="39"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P spid="217" grpId="0" animBg="1"/>
      <p:bldP spid="2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00230"/>
        </a:solidFill>
        <a:effectLst/>
      </p:bgPr>
    </p:bg>
    <p:spTree>
      <p:nvGrpSpPr>
        <p:cNvPr id="1" name=""/>
        <p:cNvGrpSpPr/>
        <p:nvPr/>
      </p:nvGrpSpPr>
      <p:grpSpPr>
        <a:xfrm>
          <a:off x="0" y="0"/>
          <a:ext cx="0" cy="0"/>
          <a:chOff x="0" y="0"/>
          <a:chExt cx="0" cy="0"/>
        </a:xfrm>
      </p:grpSpPr>
      <p:sp>
        <p:nvSpPr>
          <p:cNvPr id="215" name="Don’t let a negative prevailing mood sway…"/>
          <p:cNvSpPr txBox="1">
            <a:spLocks noGrp="1"/>
          </p:cNvSpPr>
          <p:nvPr>
            <p:ph type="title"/>
          </p:nvPr>
        </p:nvSpPr>
        <p:spPr>
          <a:xfrm>
            <a:off x="3687890" y="1206499"/>
            <a:ext cx="16109934" cy="2715680"/>
          </a:xfrm>
          <a:prstGeom prst="rect">
            <a:avLst/>
          </a:prstGeom>
        </p:spPr>
        <p:txBody>
          <a:bodyPr>
            <a:normAutofit/>
          </a:bodyPr>
          <a:lstStyle/>
          <a:p>
            <a:pPr defTabSz="457200">
              <a:lnSpc>
                <a:spcPts val="9600"/>
              </a:lnSpc>
              <a:spcBef>
                <a:spcPts val="1000"/>
              </a:spcBef>
              <a:defRPr sz="7000" b="0" spc="0">
                <a:solidFill>
                  <a:srgbClr val="EACBD0"/>
                </a:solidFill>
                <a:latin typeface="Yu Mincho Regular"/>
                <a:ea typeface="Yu Mincho Regular"/>
                <a:cs typeface="Yu Mincho Regular"/>
                <a:sym typeface="Yu Mincho Regular"/>
              </a:defRPr>
            </a:pPr>
            <a:r>
              <a:rPr lang="en-US" sz="6600" spc="100" dirty="0">
                <a:solidFill>
                  <a:srgbClr val="EACBD0"/>
                </a:solidFill>
                <a:latin typeface="Yu Mincho" panose="02020400000000000000" pitchFamily="18" charset="-128"/>
                <a:ea typeface="Yu Mincho" panose="02020400000000000000" pitchFamily="18" charset="-128"/>
              </a:rPr>
              <a:t>Loss aversion and disposition effect:</a:t>
            </a:r>
          </a:p>
        </p:txBody>
      </p:sp>
      <p:pic>
        <p:nvPicPr>
          <p:cNvPr id="216" name="FinTech-logoAsset 1.png" descr="FinTech-logoAsset 1.png"/>
          <p:cNvPicPr>
            <a:picLocks noChangeAspect="1"/>
          </p:cNvPicPr>
          <p:nvPr/>
        </p:nvPicPr>
        <p:blipFill>
          <a:blip r:embed="rId3">
            <a:alphaModFix amt="13000"/>
          </a:blip>
          <a:stretch>
            <a:fillRect/>
          </a:stretch>
        </p:blipFill>
        <p:spPr>
          <a:xfrm>
            <a:off x="9309279" y="4401375"/>
            <a:ext cx="5103685" cy="4913249"/>
          </a:xfrm>
          <a:prstGeom prst="rect">
            <a:avLst/>
          </a:prstGeom>
          <a:ln w="12700">
            <a:miter lim="400000"/>
          </a:ln>
        </p:spPr>
      </p:pic>
      <p:sp>
        <p:nvSpPr>
          <p:cNvPr id="217" name="Line"/>
          <p:cNvSpPr/>
          <p:nvPr/>
        </p:nvSpPr>
        <p:spPr>
          <a:xfrm flipV="1">
            <a:off x="3033197" y="781556"/>
            <a:ext cx="1" cy="1905001"/>
          </a:xfrm>
          <a:prstGeom prst="line">
            <a:avLst/>
          </a:prstGeom>
          <a:ln w="25400">
            <a:solidFill>
              <a:srgbClr val="E6147A"/>
            </a:solidFill>
            <a:miter lim="400000"/>
          </a:ln>
        </p:spPr>
        <p:txBody>
          <a:bodyPr lIns="50800" tIns="50800" rIns="50800" bIns="50800" anchor="ctr"/>
          <a:lstStyle/>
          <a:p>
            <a:endParaRPr/>
          </a:p>
        </p:txBody>
      </p:sp>
      <p:sp>
        <p:nvSpPr>
          <p:cNvPr id="218" name="05"/>
          <p:cNvSpPr txBox="1"/>
          <p:nvPr/>
        </p:nvSpPr>
        <p:spPr>
          <a:xfrm>
            <a:off x="1576425" y="1206500"/>
            <a:ext cx="1071714" cy="1435100"/>
          </a:xfrm>
          <a:prstGeom prst="rect">
            <a:avLst/>
          </a:prstGeom>
          <a:solidFill>
            <a:srgbClr val="10023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defTabSz="825500">
              <a:defRPr sz="7000">
                <a:solidFill>
                  <a:srgbClr val="EACBD0"/>
                </a:solidFill>
                <a:latin typeface="Agency FB"/>
                <a:ea typeface="Agency FB"/>
                <a:cs typeface="Agency FB"/>
                <a:sym typeface="Agency FB"/>
              </a:defRPr>
            </a:lvl1pPr>
          </a:lstStyle>
          <a:p>
            <a:r>
              <a:rPr lang="en-IN" dirty="0"/>
              <a:t>16</a:t>
            </a:r>
            <a:endParaRPr dirty="0"/>
          </a:p>
        </p:txBody>
      </p:sp>
      <p:grpSp>
        <p:nvGrpSpPr>
          <p:cNvPr id="10" name="Group 9">
            <a:extLst>
              <a:ext uri="{FF2B5EF4-FFF2-40B4-BE49-F238E27FC236}">
                <a16:creationId xmlns:a16="http://schemas.microsoft.com/office/drawing/2014/main" id="{42BA0CA9-E6F2-02D8-10EF-E866F77E2A6E}"/>
              </a:ext>
            </a:extLst>
          </p:cNvPr>
          <p:cNvGrpSpPr/>
          <p:nvPr/>
        </p:nvGrpSpPr>
        <p:grpSpPr>
          <a:xfrm>
            <a:off x="2832000" y="3922179"/>
            <a:ext cx="18720000" cy="1602412"/>
            <a:chOff x="2832190" y="4963887"/>
            <a:chExt cx="18720000" cy="1602412"/>
          </a:xfrm>
        </p:grpSpPr>
        <p:grpSp>
          <p:nvGrpSpPr>
            <p:cNvPr id="5" name="Group 4">
              <a:extLst>
                <a:ext uri="{FF2B5EF4-FFF2-40B4-BE49-F238E27FC236}">
                  <a16:creationId xmlns:a16="http://schemas.microsoft.com/office/drawing/2014/main" id="{0586259D-7473-15AA-9A2F-2623490FCDE5}"/>
                </a:ext>
              </a:extLst>
            </p:cNvPr>
            <p:cNvGrpSpPr/>
            <p:nvPr/>
          </p:nvGrpSpPr>
          <p:grpSpPr>
            <a:xfrm>
              <a:off x="2832190" y="4963887"/>
              <a:ext cx="18720000" cy="1602412"/>
              <a:chOff x="2832190" y="4963887"/>
              <a:chExt cx="18720000" cy="1602412"/>
            </a:xfrm>
          </p:grpSpPr>
          <p:sp>
            <p:nvSpPr>
              <p:cNvPr id="13" name="02  Even ‘stressed’ market phases can produce remarkable opportunities.">
                <a:extLst>
                  <a:ext uri="{FF2B5EF4-FFF2-40B4-BE49-F238E27FC236}">
                    <a16:creationId xmlns:a16="http://schemas.microsoft.com/office/drawing/2014/main" id="{1555B4CD-88B0-AA4C-EF71-4A1E8A13C69D}"/>
                  </a:ext>
                </a:extLst>
              </p:cNvPr>
              <p:cNvSpPr/>
              <p:nvPr/>
            </p:nvSpPr>
            <p:spPr>
              <a:xfrm>
                <a:off x="2832190" y="4963887"/>
                <a:ext cx="18720000" cy="1602412"/>
              </a:xfrm>
              <a:prstGeom prst="roundRect">
                <a:avLst>
                  <a:gd name="adj" fmla="val 15000"/>
                </a:avLst>
              </a:prstGeom>
              <a:solidFill>
                <a:srgbClr val="FFFFFF"/>
              </a:solidFill>
              <a:ln w="12700">
                <a:miter lim="400000"/>
              </a:ln>
              <a:effectLst>
                <a:reflection stA="15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endParaRPr lang="en-IN" dirty="0"/>
              </a:p>
            </p:txBody>
          </p:sp>
          <p:sp>
            <p:nvSpPr>
              <p:cNvPr id="16" name="Line">
                <a:extLst>
                  <a:ext uri="{FF2B5EF4-FFF2-40B4-BE49-F238E27FC236}">
                    <a16:creationId xmlns:a16="http://schemas.microsoft.com/office/drawing/2014/main" id="{4A666540-A5D9-04A2-D9A2-EDD515D2C08A}"/>
                  </a:ext>
                </a:extLst>
              </p:cNvPr>
              <p:cNvSpPr/>
              <p:nvPr/>
            </p:nvSpPr>
            <p:spPr>
              <a:xfrm flipV="1">
                <a:off x="2894777" y="5432071"/>
                <a:ext cx="0" cy="774461"/>
              </a:xfrm>
              <a:prstGeom prst="line">
                <a:avLst/>
              </a:prstGeom>
              <a:ln w="127000">
                <a:solidFill>
                  <a:srgbClr val="26F700"/>
                </a:solidFill>
                <a:miter lim="400000"/>
              </a:ln>
            </p:spPr>
            <p:txBody>
              <a:bodyPr lIns="50800" tIns="50800" rIns="50800" bIns="50800" anchor="ctr"/>
              <a:lstStyle/>
              <a:p>
                <a:endParaRPr dirty="0"/>
              </a:p>
            </p:txBody>
          </p:sp>
        </p:grpSp>
        <p:sp>
          <p:nvSpPr>
            <p:cNvPr id="8" name="TextBox 7">
              <a:extLst>
                <a:ext uri="{FF2B5EF4-FFF2-40B4-BE49-F238E27FC236}">
                  <a16:creationId xmlns:a16="http://schemas.microsoft.com/office/drawing/2014/main" id="{1714F8D2-15CC-7411-089D-A2075DD1D901}"/>
                </a:ext>
              </a:extLst>
            </p:cNvPr>
            <p:cNvSpPr txBox="1"/>
            <p:nvPr/>
          </p:nvSpPr>
          <p:spPr>
            <a:xfrm>
              <a:off x="4045508" y="5252132"/>
              <a:ext cx="17241750"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defRPr sz="3000">
                  <a:solidFill>
                    <a:srgbClr val="100230"/>
                  </a:solidFill>
                  <a:latin typeface="Avenir Book"/>
                  <a:ea typeface="Avenir Book"/>
                  <a:cs typeface="Avenir Book"/>
                  <a:sym typeface="Avenir Book"/>
                </a:defRPr>
              </a:pPr>
              <a:r>
                <a:rPr lang="en-IN" dirty="0"/>
                <a:t>Loss aversion can be powerful in finance as it can cause people to minimize their risk tolerance levels, thus ultimately diminishing alpha, the excess return over the benchmark.</a:t>
              </a:r>
            </a:p>
          </p:txBody>
        </p:sp>
        <p:sp>
          <p:nvSpPr>
            <p:cNvPr id="9" name="TextBox 8">
              <a:extLst>
                <a:ext uri="{FF2B5EF4-FFF2-40B4-BE49-F238E27FC236}">
                  <a16:creationId xmlns:a16="http://schemas.microsoft.com/office/drawing/2014/main" id="{6921F1C4-FC19-F9AB-0ECB-05FA358CD83D}"/>
                </a:ext>
              </a:extLst>
            </p:cNvPr>
            <p:cNvSpPr txBox="1"/>
            <p:nvPr/>
          </p:nvSpPr>
          <p:spPr>
            <a:xfrm>
              <a:off x="3330081" y="5255045"/>
              <a:ext cx="71561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IN" sz="3000" dirty="0">
                  <a:solidFill>
                    <a:srgbClr val="806883"/>
                  </a:solidFill>
                  <a:latin typeface="Avenir Heavy"/>
                  <a:ea typeface="Avenir Heavy"/>
                  <a:cs typeface="Avenir Heavy"/>
                  <a:sym typeface="Avenir Heavy"/>
                </a:rPr>
                <a:t>01</a:t>
              </a:r>
              <a:endParaRPr kumimoji="0" lang="en-US" sz="3000" b="0" i="0" u="none" strike="noStrike" cap="none" spc="0" normalizeH="0" baseline="0" dirty="0">
                <a:ln>
                  <a:noFill/>
                </a:ln>
                <a:solidFill>
                  <a:srgbClr val="FFFFFF"/>
                </a:solidFill>
                <a:effectLst/>
                <a:uFillTx/>
                <a:latin typeface="+mn-lt"/>
                <a:ea typeface="+mn-ea"/>
                <a:cs typeface="+mn-cs"/>
                <a:sym typeface="Helvetica Neue"/>
              </a:endParaRPr>
            </a:p>
          </p:txBody>
        </p:sp>
      </p:grpSp>
      <p:grpSp>
        <p:nvGrpSpPr>
          <p:cNvPr id="42" name="Group 41">
            <a:extLst>
              <a:ext uri="{FF2B5EF4-FFF2-40B4-BE49-F238E27FC236}">
                <a16:creationId xmlns:a16="http://schemas.microsoft.com/office/drawing/2014/main" id="{4A033BE1-5ABE-28BB-A54A-0B15E5537197}"/>
              </a:ext>
            </a:extLst>
          </p:cNvPr>
          <p:cNvGrpSpPr/>
          <p:nvPr/>
        </p:nvGrpSpPr>
        <p:grpSpPr>
          <a:xfrm>
            <a:off x="2831810" y="5967781"/>
            <a:ext cx="18720000" cy="1395254"/>
            <a:chOff x="2832190" y="4963887"/>
            <a:chExt cx="18720000" cy="1395254"/>
          </a:xfrm>
        </p:grpSpPr>
        <p:grpSp>
          <p:nvGrpSpPr>
            <p:cNvPr id="43" name="Group 42">
              <a:extLst>
                <a:ext uri="{FF2B5EF4-FFF2-40B4-BE49-F238E27FC236}">
                  <a16:creationId xmlns:a16="http://schemas.microsoft.com/office/drawing/2014/main" id="{889FB950-AF77-4012-E580-CF7DB828A7CA}"/>
                </a:ext>
              </a:extLst>
            </p:cNvPr>
            <p:cNvGrpSpPr/>
            <p:nvPr/>
          </p:nvGrpSpPr>
          <p:grpSpPr>
            <a:xfrm>
              <a:off x="2832190" y="4963887"/>
              <a:ext cx="18720000" cy="1395254"/>
              <a:chOff x="2832190" y="4963887"/>
              <a:chExt cx="18720000" cy="1395254"/>
            </a:xfrm>
          </p:grpSpPr>
          <p:sp>
            <p:nvSpPr>
              <p:cNvPr id="46" name="02  Even ‘stressed’ market phases can produce remarkable opportunities.">
                <a:extLst>
                  <a:ext uri="{FF2B5EF4-FFF2-40B4-BE49-F238E27FC236}">
                    <a16:creationId xmlns:a16="http://schemas.microsoft.com/office/drawing/2014/main" id="{536CC983-0FC9-9415-4C15-D1BB726D8247}"/>
                  </a:ext>
                </a:extLst>
              </p:cNvPr>
              <p:cNvSpPr/>
              <p:nvPr/>
            </p:nvSpPr>
            <p:spPr>
              <a:xfrm>
                <a:off x="2832190" y="4963887"/>
                <a:ext cx="18720000" cy="1395254"/>
              </a:xfrm>
              <a:prstGeom prst="roundRect">
                <a:avLst>
                  <a:gd name="adj" fmla="val 15000"/>
                </a:avLst>
              </a:prstGeom>
              <a:solidFill>
                <a:srgbClr val="FFFFFF"/>
              </a:solidFill>
              <a:ln w="12700">
                <a:miter lim="400000"/>
              </a:ln>
              <a:effectLst>
                <a:reflection stA="15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endParaRPr lang="en-IN" dirty="0"/>
              </a:p>
            </p:txBody>
          </p:sp>
          <p:sp>
            <p:nvSpPr>
              <p:cNvPr id="47" name="Line">
                <a:extLst>
                  <a:ext uri="{FF2B5EF4-FFF2-40B4-BE49-F238E27FC236}">
                    <a16:creationId xmlns:a16="http://schemas.microsoft.com/office/drawing/2014/main" id="{A0B70630-3D8D-4E11-EC36-91B0C055835D}"/>
                  </a:ext>
                </a:extLst>
              </p:cNvPr>
              <p:cNvSpPr/>
              <p:nvPr/>
            </p:nvSpPr>
            <p:spPr>
              <a:xfrm flipV="1">
                <a:off x="2894967" y="5290802"/>
                <a:ext cx="0" cy="741425"/>
              </a:xfrm>
              <a:prstGeom prst="line">
                <a:avLst/>
              </a:prstGeom>
              <a:ln w="127000">
                <a:solidFill>
                  <a:srgbClr val="26F700"/>
                </a:solidFill>
                <a:miter lim="400000"/>
              </a:ln>
            </p:spPr>
            <p:txBody>
              <a:bodyPr lIns="50800" tIns="50800" rIns="50800" bIns="50800" anchor="ctr"/>
              <a:lstStyle/>
              <a:p>
                <a:endParaRPr/>
              </a:p>
            </p:txBody>
          </p:sp>
        </p:grpSp>
        <p:sp>
          <p:nvSpPr>
            <p:cNvPr id="44" name="TextBox 43">
              <a:extLst>
                <a:ext uri="{FF2B5EF4-FFF2-40B4-BE49-F238E27FC236}">
                  <a16:creationId xmlns:a16="http://schemas.microsoft.com/office/drawing/2014/main" id="{D51D30F6-3CC8-3348-92C8-E6A9B29ADAD8}"/>
                </a:ext>
              </a:extLst>
            </p:cNvPr>
            <p:cNvSpPr txBox="1"/>
            <p:nvPr/>
          </p:nvSpPr>
          <p:spPr>
            <a:xfrm>
              <a:off x="4170378" y="5379386"/>
              <a:ext cx="1711707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defRPr sz="3000">
                  <a:solidFill>
                    <a:srgbClr val="100230"/>
                  </a:solidFill>
                  <a:latin typeface="Avenir Book"/>
                  <a:ea typeface="Avenir Book"/>
                  <a:cs typeface="Avenir Book"/>
                  <a:sym typeface="Avenir Book"/>
                </a:defRPr>
              </a:pPr>
              <a:r>
                <a:rPr lang="en-IN" dirty="0"/>
                <a:t>Losses have a larger emotional impact than gains.</a:t>
              </a:r>
            </a:p>
          </p:txBody>
        </p:sp>
        <p:sp>
          <p:nvSpPr>
            <p:cNvPr id="45" name="TextBox 44">
              <a:extLst>
                <a:ext uri="{FF2B5EF4-FFF2-40B4-BE49-F238E27FC236}">
                  <a16:creationId xmlns:a16="http://schemas.microsoft.com/office/drawing/2014/main" id="{DBB37324-C327-8633-88F3-B836F0737CCE}"/>
                </a:ext>
              </a:extLst>
            </p:cNvPr>
            <p:cNvSpPr txBox="1"/>
            <p:nvPr/>
          </p:nvSpPr>
          <p:spPr>
            <a:xfrm>
              <a:off x="3330081" y="5379386"/>
              <a:ext cx="71561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IN" sz="3000" dirty="0">
                  <a:solidFill>
                    <a:srgbClr val="806883"/>
                  </a:solidFill>
                  <a:latin typeface="Avenir Heavy"/>
                  <a:ea typeface="Avenir Heavy"/>
                  <a:cs typeface="Avenir Heavy"/>
                  <a:sym typeface="Avenir Heavy"/>
                </a:rPr>
                <a:t>02</a:t>
              </a:r>
              <a:endParaRPr kumimoji="0" lang="en-US" sz="3000" b="0" i="0" u="none" strike="noStrike" cap="none" spc="0" normalizeH="0" baseline="0" dirty="0">
                <a:ln>
                  <a:noFill/>
                </a:ln>
                <a:solidFill>
                  <a:srgbClr val="FFFFFF"/>
                </a:solidFill>
                <a:effectLst/>
                <a:uFillTx/>
                <a:latin typeface="+mn-lt"/>
                <a:ea typeface="+mn-ea"/>
                <a:cs typeface="+mn-cs"/>
                <a:sym typeface="Helvetica Neue"/>
              </a:endParaRPr>
            </a:p>
          </p:txBody>
        </p:sp>
      </p:grpSp>
      <p:grpSp>
        <p:nvGrpSpPr>
          <p:cNvPr id="19" name="Group 18">
            <a:extLst>
              <a:ext uri="{FF2B5EF4-FFF2-40B4-BE49-F238E27FC236}">
                <a16:creationId xmlns:a16="http://schemas.microsoft.com/office/drawing/2014/main" id="{BE01F947-1D90-0580-7F5C-06AFB12D798C}"/>
              </a:ext>
            </a:extLst>
          </p:cNvPr>
          <p:cNvGrpSpPr/>
          <p:nvPr/>
        </p:nvGrpSpPr>
        <p:grpSpPr>
          <a:xfrm>
            <a:off x="2831810" y="7799627"/>
            <a:ext cx="18720000" cy="2058231"/>
            <a:chOff x="2832190" y="4693526"/>
            <a:chExt cx="18720000" cy="2058231"/>
          </a:xfrm>
        </p:grpSpPr>
        <p:grpSp>
          <p:nvGrpSpPr>
            <p:cNvPr id="20" name="Group 19">
              <a:extLst>
                <a:ext uri="{FF2B5EF4-FFF2-40B4-BE49-F238E27FC236}">
                  <a16:creationId xmlns:a16="http://schemas.microsoft.com/office/drawing/2014/main" id="{262B8EF0-D8A9-3A43-712C-547A6401B5EE}"/>
                </a:ext>
              </a:extLst>
            </p:cNvPr>
            <p:cNvGrpSpPr/>
            <p:nvPr/>
          </p:nvGrpSpPr>
          <p:grpSpPr>
            <a:xfrm>
              <a:off x="2832190" y="4693526"/>
              <a:ext cx="18720000" cy="2058231"/>
              <a:chOff x="2832190" y="4693526"/>
              <a:chExt cx="18720000" cy="2058231"/>
            </a:xfrm>
          </p:grpSpPr>
          <p:sp>
            <p:nvSpPr>
              <p:cNvPr id="23" name="02  Even ‘stressed’ market phases can produce remarkable opportunities.">
                <a:extLst>
                  <a:ext uri="{FF2B5EF4-FFF2-40B4-BE49-F238E27FC236}">
                    <a16:creationId xmlns:a16="http://schemas.microsoft.com/office/drawing/2014/main" id="{2A0633BD-86D9-A439-8ED1-6C7B92B20B75}"/>
                  </a:ext>
                </a:extLst>
              </p:cNvPr>
              <p:cNvSpPr/>
              <p:nvPr/>
            </p:nvSpPr>
            <p:spPr>
              <a:xfrm>
                <a:off x="2832190" y="4693526"/>
                <a:ext cx="18720000" cy="2058231"/>
              </a:xfrm>
              <a:prstGeom prst="roundRect">
                <a:avLst>
                  <a:gd name="adj" fmla="val 8942"/>
                </a:avLst>
              </a:prstGeom>
              <a:solidFill>
                <a:srgbClr val="FFFFFF"/>
              </a:solidFill>
              <a:ln w="12700">
                <a:miter lim="400000"/>
              </a:ln>
              <a:effectLst>
                <a:reflection stA="15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endParaRPr lang="en-IN" dirty="0"/>
              </a:p>
            </p:txBody>
          </p:sp>
          <p:sp>
            <p:nvSpPr>
              <p:cNvPr id="24" name="Line">
                <a:extLst>
                  <a:ext uri="{FF2B5EF4-FFF2-40B4-BE49-F238E27FC236}">
                    <a16:creationId xmlns:a16="http://schemas.microsoft.com/office/drawing/2014/main" id="{776C7DF6-3DD5-8FF7-CBB6-9460984051F1}"/>
                  </a:ext>
                </a:extLst>
              </p:cNvPr>
              <p:cNvSpPr/>
              <p:nvPr/>
            </p:nvSpPr>
            <p:spPr>
              <a:xfrm flipV="1">
                <a:off x="2894777" y="5335410"/>
                <a:ext cx="0" cy="934109"/>
              </a:xfrm>
              <a:prstGeom prst="line">
                <a:avLst/>
              </a:prstGeom>
              <a:ln w="127000">
                <a:solidFill>
                  <a:srgbClr val="26F700"/>
                </a:solidFill>
                <a:miter lim="400000"/>
              </a:ln>
            </p:spPr>
            <p:txBody>
              <a:bodyPr lIns="50800" tIns="50800" rIns="50800" bIns="50800" anchor="ctr"/>
              <a:lstStyle/>
              <a:p>
                <a:endParaRPr dirty="0"/>
              </a:p>
            </p:txBody>
          </p:sp>
        </p:grpSp>
        <p:sp>
          <p:nvSpPr>
            <p:cNvPr id="21" name="TextBox 20">
              <a:extLst>
                <a:ext uri="{FF2B5EF4-FFF2-40B4-BE49-F238E27FC236}">
                  <a16:creationId xmlns:a16="http://schemas.microsoft.com/office/drawing/2014/main" id="{BB1DE8E7-D2C6-9FD4-95DD-6E10C6EB098C}"/>
                </a:ext>
              </a:extLst>
            </p:cNvPr>
            <p:cNvSpPr txBox="1"/>
            <p:nvPr/>
          </p:nvSpPr>
          <p:spPr>
            <a:xfrm>
              <a:off x="4045508" y="4978848"/>
              <a:ext cx="17241750" cy="14875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defRPr sz="3000">
                  <a:solidFill>
                    <a:srgbClr val="100230"/>
                  </a:solidFill>
                  <a:latin typeface="Avenir Book"/>
                  <a:ea typeface="Avenir Book"/>
                  <a:cs typeface="Avenir Book"/>
                  <a:sym typeface="Avenir Book"/>
                </a:defRPr>
              </a:pPr>
              <a:r>
                <a:rPr lang="en-IN" dirty="0"/>
                <a:t>To avoid this behaviour, ensure you have a proper risk tolerance in place and if you sustain losses or have issues with a plan, implement a predetermined level as which you’ll abandon when you are suffering losses, or your plan seems to fail.</a:t>
              </a:r>
            </a:p>
          </p:txBody>
        </p:sp>
        <p:sp>
          <p:nvSpPr>
            <p:cNvPr id="22" name="TextBox 21">
              <a:extLst>
                <a:ext uri="{FF2B5EF4-FFF2-40B4-BE49-F238E27FC236}">
                  <a16:creationId xmlns:a16="http://schemas.microsoft.com/office/drawing/2014/main" id="{ADD4F3FB-60DE-2F64-DEE1-B17D647E72B4}"/>
                </a:ext>
              </a:extLst>
            </p:cNvPr>
            <p:cNvSpPr txBox="1"/>
            <p:nvPr/>
          </p:nvSpPr>
          <p:spPr>
            <a:xfrm>
              <a:off x="3267684" y="5053281"/>
              <a:ext cx="71561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IN" sz="3000" dirty="0">
                  <a:solidFill>
                    <a:srgbClr val="806883"/>
                  </a:solidFill>
                  <a:latin typeface="Avenir Heavy"/>
                  <a:ea typeface="Avenir Heavy"/>
                  <a:cs typeface="Avenir Heavy"/>
                  <a:sym typeface="Avenir Heavy"/>
                </a:rPr>
                <a:t>03</a:t>
              </a:r>
              <a:endParaRPr kumimoji="0" lang="en-US" sz="3000" b="0" i="0" u="none" strike="noStrike" cap="none" spc="0" normalizeH="0" baseline="0" dirty="0">
                <a:ln>
                  <a:noFill/>
                </a:ln>
                <a:solidFill>
                  <a:srgbClr val="FFFFFF"/>
                </a:solidFill>
                <a:effectLst/>
                <a:uFillTx/>
                <a:latin typeface="+mn-lt"/>
                <a:ea typeface="+mn-ea"/>
                <a:cs typeface="+mn-cs"/>
                <a:sym typeface="Helvetica Neue"/>
              </a:endParaRPr>
            </a:p>
          </p:txBody>
        </p:sp>
      </p:grpSp>
      <p:grpSp>
        <p:nvGrpSpPr>
          <p:cNvPr id="25" name="Group 24">
            <a:extLst>
              <a:ext uri="{FF2B5EF4-FFF2-40B4-BE49-F238E27FC236}">
                <a16:creationId xmlns:a16="http://schemas.microsoft.com/office/drawing/2014/main" id="{F93B2D6F-216F-58FC-08EB-0C6717016B58}"/>
              </a:ext>
            </a:extLst>
          </p:cNvPr>
          <p:cNvGrpSpPr/>
          <p:nvPr/>
        </p:nvGrpSpPr>
        <p:grpSpPr>
          <a:xfrm>
            <a:off x="2831810" y="10297749"/>
            <a:ext cx="18720000" cy="2613947"/>
            <a:chOff x="2832380" y="4964742"/>
            <a:chExt cx="18720000" cy="2613947"/>
          </a:xfrm>
        </p:grpSpPr>
        <p:grpSp>
          <p:nvGrpSpPr>
            <p:cNvPr id="26" name="Group 25">
              <a:extLst>
                <a:ext uri="{FF2B5EF4-FFF2-40B4-BE49-F238E27FC236}">
                  <a16:creationId xmlns:a16="http://schemas.microsoft.com/office/drawing/2014/main" id="{26027F6B-56FD-EC5F-77B3-3EAFE39A8AAF}"/>
                </a:ext>
              </a:extLst>
            </p:cNvPr>
            <p:cNvGrpSpPr/>
            <p:nvPr/>
          </p:nvGrpSpPr>
          <p:grpSpPr>
            <a:xfrm>
              <a:off x="2832380" y="4964742"/>
              <a:ext cx="18720000" cy="2613947"/>
              <a:chOff x="2832380" y="4964742"/>
              <a:chExt cx="18720000" cy="2613947"/>
            </a:xfrm>
          </p:grpSpPr>
          <p:sp>
            <p:nvSpPr>
              <p:cNvPr id="29" name="02  Even ‘stressed’ market phases can produce remarkable opportunities.">
                <a:extLst>
                  <a:ext uri="{FF2B5EF4-FFF2-40B4-BE49-F238E27FC236}">
                    <a16:creationId xmlns:a16="http://schemas.microsoft.com/office/drawing/2014/main" id="{DEB0BDEC-0E54-D0C7-02CF-66CB496D7467}"/>
                  </a:ext>
                </a:extLst>
              </p:cNvPr>
              <p:cNvSpPr/>
              <p:nvPr/>
            </p:nvSpPr>
            <p:spPr>
              <a:xfrm>
                <a:off x="2832380" y="4964742"/>
                <a:ext cx="18720000" cy="2613947"/>
              </a:xfrm>
              <a:prstGeom prst="roundRect">
                <a:avLst>
                  <a:gd name="adj" fmla="val 7050"/>
                </a:avLst>
              </a:prstGeom>
              <a:solidFill>
                <a:srgbClr val="FFFFFF"/>
              </a:solidFill>
              <a:ln w="12700">
                <a:miter lim="400000"/>
              </a:ln>
              <a:effectLst>
                <a:reflection stA="15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endParaRPr lang="en-IN" dirty="0"/>
              </a:p>
            </p:txBody>
          </p:sp>
          <p:sp>
            <p:nvSpPr>
              <p:cNvPr id="30" name="Line">
                <a:extLst>
                  <a:ext uri="{FF2B5EF4-FFF2-40B4-BE49-F238E27FC236}">
                    <a16:creationId xmlns:a16="http://schemas.microsoft.com/office/drawing/2014/main" id="{23D627A0-0650-4709-9403-3B40C8165EAD}"/>
                  </a:ext>
                </a:extLst>
              </p:cNvPr>
              <p:cNvSpPr/>
              <p:nvPr/>
            </p:nvSpPr>
            <p:spPr>
              <a:xfrm flipV="1">
                <a:off x="2894777" y="5565665"/>
                <a:ext cx="0" cy="1412100"/>
              </a:xfrm>
              <a:prstGeom prst="line">
                <a:avLst/>
              </a:prstGeom>
              <a:ln w="127000">
                <a:solidFill>
                  <a:srgbClr val="26F700"/>
                </a:solidFill>
                <a:miter lim="400000"/>
              </a:ln>
            </p:spPr>
            <p:txBody>
              <a:bodyPr lIns="50800" tIns="50800" rIns="50800" bIns="50800" anchor="ctr"/>
              <a:lstStyle/>
              <a:p>
                <a:endParaRPr dirty="0"/>
              </a:p>
            </p:txBody>
          </p:sp>
        </p:grpSp>
        <p:sp>
          <p:nvSpPr>
            <p:cNvPr id="27" name="TextBox 26">
              <a:extLst>
                <a:ext uri="{FF2B5EF4-FFF2-40B4-BE49-F238E27FC236}">
                  <a16:creationId xmlns:a16="http://schemas.microsoft.com/office/drawing/2014/main" id="{2B52DBD2-BBF1-08F7-742B-F402AAC7C1C6}"/>
                </a:ext>
              </a:extLst>
            </p:cNvPr>
            <p:cNvSpPr txBox="1"/>
            <p:nvPr/>
          </p:nvSpPr>
          <p:spPr>
            <a:xfrm>
              <a:off x="4045698" y="5297089"/>
              <a:ext cx="17241750"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defRPr sz="3000">
                  <a:solidFill>
                    <a:srgbClr val="100230"/>
                  </a:solidFill>
                  <a:latin typeface="Avenir Book"/>
                  <a:ea typeface="Avenir Book"/>
                  <a:cs typeface="Avenir Book"/>
                  <a:sym typeface="Avenir Book"/>
                </a:defRPr>
              </a:pPr>
              <a:r>
                <a:rPr lang="en-IN" dirty="0"/>
                <a:t>The disposition effect refers to our tendency to prematurely sell assets that have made financial gains, while holding on to assets that are losing money. We are driven to sell our winning investments in order to ensure a profit, but are averse to selling losing investments in hopes of turning them into gains.</a:t>
              </a:r>
            </a:p>
          </p:txBody>
        </p:sp>
        <p:sp>
          <p:nvSpPr>
            <p:cNvPr id="28" name="TextBox 27">
              <a:extLst>
                <a:ext uri="{FF2B5EF4-FFF2-40B4-BE49-F238E27FC236}">
                  <a16:creationId xmlns:a16="http://schemas.microsoft.com/office/drawing/2014/main" id="{C91215C3-E58A-1EF7-F5E8-C7FC020830DD}"/>
                </a:ext>
              </a:extLst>
            </p:cNvPr>
            <p:cNvSpPr txBox="1"/>
            <p:nvPr/>
          </p:nvSpPr>
          <p:spPr>
            <a:xfrm>
              <a:off x="3324068" y="5297089"/>
              <a:ext cx="71561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IN" sz="3000" dirty="0">
                  <a:solidFill>
                    <a:srgbClr val="806883"/>
                  </a:solidFill>
                  <a:latin typeface="Avenir Heavy"/>
                  <a:ea typeface="Avenir Heavy"/>
                  <a:cs typeface="Avenir Heavy"/>
                  <a:sym typeface="Avenir Heavy"/>
                </a:rPr>
                <a:t>04</a:t>
              </a:r>
              <a:endParaRPr kumimoji="0" lang="en-US" sz="3000" b="0" i="0" u="none" strike="noStrike" cap="none" spc="0" normalizeH="0" baseline="0" dirty="0">
                <a:ln>
                  <a:noFill/>
                </a:ln>
                <a:solidFill>
                  <a:srgbClr val="FFFFFF"/>
                </a:solidFill>
                <a:effectLst/>
                <a:uFillTx/>
                <a:latin typeface="+mn-lt"/>
                <a:ea typeface="+mn-ea"/>
                <a:cs typeface="+mn-cs"/>
                <a:sym typeface="Helvetica Neue"/>
              </a:endParaRPr>
            </a:p>
          </p:txBody>
        </p:sp>
      </p:grpSp>
      <p:grpSp>
        <p:nvGrpSpPr>
          <p:cNvPr id="3" name="Group 2">
            <a:extLst>
              <a:ext uri="{FF2B5EF4-FFF2-40B4-BE49-F238E27FC236}">
                <a16:creationId xmlns:a16="http://schemas.microsoft.com/office/drawing/2014/main" id="{4BE58C5F-277E-BB65-8CD9-62132BD5B4ED}"/>
              </a:ext>
            </a:extLst>
          </p:cNvPr>
          <p:cNvGrpSpPr/>
          <p:nvPr/>
        </p:nvGrpSpPr>
        <p:grpSpPr>
          <a:xfrm>
            <a:off x="21525131" y="954783"/>
            <a:ext cx="1905000" cy="1905000"/>
            <a:chOff x="21525131" y="954783"/>
            <a:chExt cx="1905000" cy="1905000"/>
          </a:xfrm>
        </p:grpSpPr>
        <p:sp>
          <p:nvSpPr>
            <p:cNvPr id="31" name="Teardrop 30">
              <a:extLst>
                <a:ext uri="{FF2B5EF4-FFF2-40B4-BE49-F238E27FC236}">
                  <a16:creationId xmlns:a16="http://schemas.microsoft.com/office/drawing/2014/main" id="{BE1200F6-6770-4060-791F-7C7DE6D30B1A}"/>
                </a:ext>
              </a:extLst>
            </p:cNvPr>
            <p:cNvSpPr/>
            <p:nvPr/>
          </p:nvSpPr>
          <p:spPr>
            <a:xfrm>
              <a:off x="21525131" y="954783"/>
              <a:ext cx="1905000" cy="1905000"/>
            </a:xfrm>
            <a:prstGeom prst="teardrop">
              <a:avLst/>
            </a:prstGeom>
            <a:noFill/>
            <a:ln w="28575">
              <a:solidFill>
                <a:srgbClr val="25F800"/>
              </a:solidFill>
            </a:ln>
            <a:effectLst>
              <a:glow rad="228600">
                <a:schemeClr val="accent3">
                  <a:satMod val="175000"/>
                  <a:alpha val="40000"/>
                </a:schemeClr>
              </a:glow>
              <a:reflection stA="52000" endPos="30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solidFill>
                  <a:srgbClr val="EACBD0"/>
                </a:solidFill>
                <a:highlight>
                  <a:srgbClr val="00FF00"/>
                </a:highlight>
              </a:endParaRPr>
            </a:p>
          </p:txBody>
        </p:sp>
        <p:pic>
          <p:nvPicPr>
            <p:cNvPr id="32" name="Graphic 31">
              <a:extLst>
                <a:ext uri="{FF2B5EF4-FFF2-40B4-BE49-F238E27FC236}">
                  <a16:creationId xmlns:a16="http://schemas.microsoft.com/office/drawing/2014/main" id="{CFFE7C33-6FDC-E074-AA8C-A963F6C3CA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943031" y="1372683"/>
              <a:ext cx="1069200" cy="1069200"/>
            </a:xfrm>
            <a:prstGeom prst="rect">
              <a:avLst/>
            </a:prstGeom>
          </p:spPr>
        </p:pic>
      </p:grpSp>
    </p:spTree>
    <p:extLst>
      <p:ext uri="{BB962C8B-B14F-4D97-AF65-F5344CB8AC3E}">
        <p14:creationId xmlns:p14="http://schemas.microsoft.com/office/powerpoint/2010/main" val="22051747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8"/>
                                        </p:tgtEl>
                                        <p:attrNameLst>
                                          <p:attrName>style.visibility</p:attrName>
                                        </p:attrNameLst>
                                      </p:cBhvr>
                                      <p:to>
                                        <p:strVal val="visible"/>
                                      </p:to>
                                    </p:set>
                                    <p:anim calcmode="lin" valueType="num">
                                      <p:cBhvr additive="base">
                                        <p:cTn id="7" dur="500" fill="hold"/>
                                        <p:tgtEl>
                                          <p:spTgt spid="218"/>
                                        </p:tgtEl>
                                        <p:attrNameLst>
                                          <p:attrName>ppt_x</p:attrName>
                                        </p:attrNameLst>
                                      </p:cBhvr>
                                      <p:tavLst>
                                        <p:tav tm="0">
                                          <p:val>
                                            <p:strVal val="#ppt_x"/>
                                          </p:val>
                                        </p:tav>
                                        <p:tav tm="100000">
                                          <p:val>
                                            <p:strVal val="#ppt_x"/>
                                          </p:val>
                                        </p:tav>
                                      </p:tavLst>
                                    </p:anim>
                                    <p:anim calcmode="lin" valueType="num">
                                      <p:cBhvr additive="base">
                                        <p:cTn id="8" dur="500" fill="hold"/>
                                        <p:tgtEl>
                                          <p:spTgt spid="2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17"/>
                                        </p:tgtEl>
                                        <p:attrNameLst>
                                          <p:attrName>style.visibility</p:attrName>
                                        </p:attrNameLst>
                                      </p:cBhvr>
                                      <p:to>
                                        <p:strVal val="visible"/>
                                      </p:to>
                                    </p:set>
                                    <p:anim calcmode="lin" valueType="num">
                                      <p:cBhvr additive="base">
                                        <p:cTn id="12" dur="500" fill="hold"/>
                                        <p:tgtEl>
                                          <p:spTgt spid="217"/>
                                        </p:tgtEl>
                                        <p:attrNameLst>
                                          <p:attrName>ppt_x</p:attrName>
                                        </p:attrNameLst>
                                      </p:cBhvr>
                                      <p:tavLst>
                                        <p:tav tm="0">
                                          <p:val>
                                            <p:strVal val="#ppt_x"/>
                                          </p:val>
                                        </p:tav>
                                        <p:tav tm="100000">
                                          <p:val>
                                            <p:strVal val="#ppt_x"/>
                                          </p:val>
                                        </p:tav>
                                      </p:tavLst>
                                    </p:anim>
                                    <p:anim calcmode="lin" valueType="num">
                                      <p:cBhvr additive="base">
                                        <p:cTn id="13" dur="500" fill="hold"/>
                                        <p:tgtEl>
                                          <p:spTgt spid="21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15"/>
                                        </p:tgtEl>
                                        <p:attrNameLst>
                                          <p:attrName>style.visibility</p:attrName>
                                        </p:attrNameLst>
                                      </p:cBhvr>
                                      <p:to>
                                        <p:strVal val="visible"/>
                                      </p:to>
                                    </p:set>
                                    <p:anim calcmode="lin" valueType="num">
                                      <p:cBhvr additive="base">
                                        <p:cTn id="17" dur="500" fill="hold"/>
                                        <p:tgtEl>
                                          <p:spTgt spid="215"/>
                                        </p:tgtEl>
                                        <p:attrNameLst>
                                          <p:attrName>ppt_x</p:attrName>
                                        </p:attrNameLst>
                                      </p:cBhvr>
                                      <p:tavLst>
                                        <p:tav tm="0">
                                          <p:val>
                                            <p:strVal val="#ppt_x"/>
                                          </p:val>
                                        </p:tav>
                                        <p:tav tm="100000">
                                          <p:val>
                                            <p:strVal val="#ppt_x"/>
                                          </p:val>
                                        </p:tav>
                                      </p:tavLst>
                                    </p:anim>
                                    <p:anim calcmode="lin" valueType="num">
                                      <p:cBhvr additive="base">
                                        <p:cTn id="18" dur="500" fill="hold"/>
                                        <p:tgtEl>
                                          <p:spTgt spid="215"/>
                                        </p:tgtEl>
                                        <p:attrNameLst>
                                          <p:attrName>ppt_y</p:attrName>
                                        </p:attrNameLst>
                                      </p:cBhvr>
                                      <p:tavLst>
                                        <p:tav tm="0">
                                          <p:val>
                                            <p:strVal val="0-#ppt_h/2"/>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fill="hold"/>
                                        <p:tgtEl>
                                          <p:spTgt spid="42"/>
                                        </p:tgtEl>
                                        <p:attrNameLst>
                                          <p:attrName>ppt_x</p:attrName>
                                        </p:attrNameLst>
                                      </p:cBhvr>
                                      <p:tavLst>
                                        <p:tav tm="0">
                                          <p:val>
                                            <p:strVal val="0-#ppt_w/2"/>
                                          </p:val>
                                        </p:tav>
                                        <p:tav tm="100000">
                                          <p:val>
                                            <p:strVal val="#ppt_x"/>
                                          </p:val>
                                        </p:tav>
                                      </p:tavLst>
                                    </p:anim>
                                    <p:anim calcmode="lin" valueType="num">
                                      <p:cBhvr additive="base">
                                        <p:cTn id="33"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0-#ppt_w/2"/>
                                          </p:val>
                                        </p:tav>
                                        <p:tav tm="100000">
                                          <p:val>
                                            <p:strVal val="#ppt_x"/>
                                          </p:val>
                                        </p:tav>
                                      </p:tavLst>
                                    </p:anim>
                                    <p:anim calcmode="lin" valueType="num">
                                      <p:cBhvr additive="base">
                                        <p:cTn id="39"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fill="hold"/>
                                        <p:tgtEl>
                                          <p:spTgt spid="25"/>
                                        </p:tgtEl>
                                        <p:attrNameLst>
                                          <p:attrName>ppt_x</p:attrName>
                                        </p:attrNameLst>
                                      </p:cBhvr>
                                      <p:tavLst>
                                        <p:tav tm="0">
                                          <p:val>
                                            <p:strVal val="0-#ppt_w/2"/>
                                          </p:val>
                                        </p:tav>
                                        <p:tav tm="100000">
                                          <p:val>
                                            <p:strVal val="#ppt_x"/>
                                          </p:val>
                                        </p:tav>
                                      </p:tavLst>
                                    </p:anim>
                                    <p:anim calcmode="lin" valueType="num">
                                      <p:cBhvr additive="base">
                                        <p:cTn id="45"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P spid="217" grpId="0" animBg="1"/>
      <p:bldP spid="2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00230"/>
        </a:solidFill>
        <a:effectLst/>
      </p:bgPr>
    </p:bg>
    <p:spTree>
      <p:nvGrpSpPr>
        <p:cNvPr id="1" name=""/>
        <p:cNvGrpSpPr/>
        <p:nvPr/>
      </p:nvGrpSpPr>
      <p:grpSpPr>
        <a:xfrm>
          <a:off x="0" y="0"/>
          <a:ext cx="0" cy="0"/>
          <a:chOff x="0" y="0"/>
          <a:chExt cx="0" cy="0"/>
        </a:xfrm>
      </p:grpSpPr>
      <p:pic>
        <p:nvPicPr>
          <p:cNvPr id="156" name="hunters-race-MYbhN8KaaEc-unsplash.jpg" descr="hunters-race-MYbhN8KaaEc-unsplash.jpg"/>
          <p:cNvPicPr>
            <a:picLocks noChangeAspect="1"/>
          </p:cNvPicPr>
          <p:nvPr/>
        </p:nvPicPr>
        <p:blipFill>
          <a:blip r:embed="rId2">
            <a:alphaModFix amt="32267"/>
          </a:blip>
          <a:srcRect l="454" t="3935" r="228" b="11824"/>
          <a:stretch>
            <a:fillRect/>
          </a:stretch>
        </p:blipFill>
        <p:spPr>
          <a:xfrm>
            <a:off x="-8361" y="5578"/>
            <a:ext cx="24400722" cy="13796516"/>
          </a:xfrm>
          <a:prstGeom prst="rect">
            <a:avLst/>
          </a:prstGeom>
          <a:ln w="12700">
            <a:miter lim="400000"/>
          </a:ln>
        </p:spPr>
      </p:pic>
      <p:pic>
        <p:nvPicPr>
          <p:cNvPr id="158" name="FinTech-logoAsset 1.png" descr="FinTech-logoAsset 1.png"/>
          <p:cNvPicPr>
            <a:picLocks noChangeAspect="1"/>
          </p:cNvPicPr>
          <p:nvPr/>
        </p:nvPicPr>
        <p:blipFill>
          <a:blip r:embed="rId3">
            <a:alphaModFix amt="7149"/>
          </a:blip>
          <a:stretch>
            <a:fillRect/>
          </a:stretch>
        </p:blipFill>
        <p:spPr>
          <a:xfrm>
            <a:off x="9858114" y="4611199"/>
            <a:ext cx="4667772" cy="4493602"/>
          </a:xfrm>
          <a:prstGeom prst="rect">
            <a:avLst/>
          </a:prstGeom>
          <a:ln w="12700">
            <a:miter lim="400000"/>
          </a:ln>
        </p:spPr>
      </p:pic>
      <p:sp>
        <p:nvSpPr>
          <p:cNvPr id="157" name="22 Quick Efforts…"/>
          <p:cNvSpPr txBox="1"/>
          <p:nvPr/>
        </p:nvSpPr>
        <p:spPr>
          <a:xfrm>
            <a:off x="9867756" y="5582288"/>
            <a:ext cx="5876609" cy="26430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457200">
              <a:lnSpc>
                <a:spcPts val="9600"/>
              </a:lnSpc>
              <a:spcBef>
                <a:spcPts val="1000"/>
              </a:spcBef>
              <a:defRPr sz="7000" b="1">
                <a:solidFill>
                  <a:srgbClr val="806883"/>
                </a:solidFill>
                <a:latin typeface="Times Roman"/>
                <a:ea typeface="Times Roman"/>
                <a:cs typeface="Times Roman"/>
                <a:sym typeface="Times Roman"/>
              </a:defRPr>
            </a:pPr>
            <a:r>
              <a:rPr b="0" dirty="0">
                <a:solidFill>
                  <a:srgbClr val="EACBD0"/>
                </a:solidFill>
                <a:latin typeface="Yu Mincho Demibold"/>
                <a:ea typeface="Yu Mincho Demibold"/>
                <a:cs typeface="Yu Mincho Demibold"/>
                <a:sym typeface="Yu Mincho Demibold"/>
              </a:rPr>
              <a:t>Quick Efforts </a:t>
            </a:r>
          </a:p>
          <a:p>
            <a:pPr defTabSz="457200">
              <a:lnSpc>
                <a:spcPts val="9600"/>
              </a:lnSpc>
              <a:spcBef>
                <a:spcPts val="1000"/>
              </a:spcBef>
              <a:defRPr sz="7000">
                <a:solidFill>
                  <a:srgbClr val="EACBD0"/>
                </a:solidFill>
                <a:latin typeface="Yu Mincho Demibold"/>
                <a:ea typeface="Yu Mincho Demibold"/>
                <a:cs typeface="Yu Mincho Demibold"/>
                <a:sym typeface="Yu Mincho Demibold"/>
              </a:defRPr>
            </a:pPr>
            <a:r>
              <a:rPr dirty="0"/>
              <a:t>(to recall)</a:t>
            </a:r>
          </a:p>
        </p:txBody>
      </p:sp>
      <p:sp>
        <p:nvSpPr>
          <p:cNvPr id="2" name="TextBox 1">
            <a:extLst>
              <a:ext uri="{FF2B5EF4-FFF2-40B4-BE49-F238E27FC236}">
                <a16:creationId xmlns:a16="http://schemas.microsoft.com/office/drawing/2014/main" id="{8EC0FF2F-353D-FEAC-D145-FBB9E48049FB}"/>
              </a:ext>
            </a:extLst>
          </p:cNvPr>
          <p:cNvSpPr txBox="1"/>
          <p:nvPr/>
        </p:nvSpPr>
        <p:spPr>
          <a:xfrm>
            <a:off x="8639636" y="5724000"/>
            <a:ext cx="1038747" cy="11798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IN" sz="7000" dirty="0">
                <a:solidFill>
                  <a:srgbClr val="EACBD0"/>
                </a:solidFill>
                <a:latin typeface="Yu Mincho Demibold"/>
                <a:ea typeface="Yu Mincho Demibold"/>
                <a:cs typeface="Yu Mincho Demibold"/>
                <a:sym typeface="Yu Mincho Demibold"/>
              </a:rPr>
              <a:t>22</a:t>
            </a:r>
            <a:endParaRPr kumimoji="0" lang="en-US" sz="7000" b="0" i="0" u="none" strike="noStrike" cap="none" spc="0" normalizeH="0" baseline="0" dirty="0">
              <a:ln>
                <a:noFill/>
              </a:ln>
              <a:solidFill>
                <a:srgbClr val="EACBD0"/>
              </a:solidFill>
              <a:effectLst/>
              <a:uFillTx/>
              <a:sym typeface="Helvetica Neue"/>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1"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57"/>
                                        </p:tgtEl>
                                        <p:attrNameLst>
                                          <p:attrName>style.visibility</p:attrName>
                                        </p:attrNameLst>
                                      </p:cBhvr>
                                      <p:to>
                                        <p:strVal val="visible"/>
                                      </p:to>
                                    </p:set>
                                    <p:animEffect transition="in" filter="fade">
                                      <p:cBhvr>
                                        <p:cTn id="15" dur="500"/>
                                        <p:tgtEl>
                                          <p:spTgt spid="157"/>
                                        </p:tgtEl>
                                      </p:cBhvr>
                                    </p:animEffect>
                                  </p:childTnLst>
                                </p:cTn>
                              </p:par>
                              <p:par>
                                <p:cTn id="16" presetID="3" presetClass="emph" presetSubtype="2" fill="hold" grpId="0" nodeType="withEffect">
                                  <p:stCondLst>
                                    <p:cond delay="0"/>
                                  </p:stCondLst>
                                  <p:iterate type="lt">
                                    <p:tmPct val="0"/>
                                  </p:iterate>
                                  <p:childTnLst>
                                    <p:animClr clrSpc="rgb" dir="cw">
                                      <p:cBhvr override="childStyle">
                                        <p:cTn id="17" dur="2000" fill="hold"/>
                                        <p:tgtEl>
                                          <p:spTgt spid="2"/>
                                        </p:tgtEl>
                                        <p:attrNameLst>
                                          <p:attrName>style.color</p:attrName>
                                        </p:attrNameLst>
                                      </p:cBhvr>
                                      <p:to>
                                        <a:srgbClr val="25F8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animBg="1"/>
      <p:bldP spid="2" grpId="0"/>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00230"/>
        </a:solidFill>
        <a:effectLst/>
      </p:bgPr>
    </p:bg>
    <p:spTree>
      <p:nvGrpSpPr>
        <p:cNvPr id="1" name=""/>
        <p:cNvGrpSpPr/>
        <p:nvPr/>
      </p:nvGrpSpPr>
      <p:grpSpPr>
        <a:xfrm>
          <a:off x="0" y="0"/>
          <a:ext cx="0" cy="0"/>
          <a:chOff x="0" y="0"/>
          <a:chExt cx="0" cy="0"/>
        </a:xfrm>
      </p:grpSpPr>
      <p:sp>
        <p:nvSpPr>
          <p:cNvPr id="215" name="Don’t let a negative prevailing mood sway…"/>
          <p:cNvSpPr txBox="1">
            <a:spLocks noGrp="1"/>
          </p:cNvSpPr>
          <p:nvPr>
            <p:ph type="title"/>
          </p:nvPr>
        </p:nvSpPr>
        <p:spPr>
          <a:xfrm>
            <a:off x="3687890" y="1206499"/>
            <a:ext cx="16109934" cy="2715680"/>
          </a:xfrm>
          <a:prstGeom prst="rect">
            <a:avLst/>
          </a:prstGeom>
        </p:spPr>
        <p:txBody>
          <a:bodyPr>
            <a:normAutofit/>
          </a:bodyPr>
          <a:lstStyle/>
          <a:p>
            <a:pPr defTabSz="457200">
              <a:lnSpc>
                <a:spcPts val="9600"/>
              </a:lnSpc>
              <a:spcBef>
                <a:spcPts val="1000"/>
              </a:spcBef>
              <a:defRPr sz="7000" b="0" spc="0">
                <a:solidFill>
                  <a:srgbClr val="EACBD0"/>
                </a:solidFill>
                <a:latin typeface="Yu Mincho Regular"/>
                <a:ea typeface="Yu Mincho Regular"/>
                <a:cs typeface="Yu Mincho Regular"/>
                <a:sym typeface="Yu Mincho Regular"/>
              </a:defRPr>
            </a:pPr>
            <a:r>
              <a:rPr lang="en-US" sz="6600" spc="100" dirty="0">
                <a:solidFill>
                  <a:srgbClr val="EACBD0"/>
                </a:solidFill>
                <a:latin typeface="Yu Mincho" panose="02020400000000000000" pitchFamily="18" charset="-128"/>
                <a:ea typeface="Yu Mincho" panose="02020400000000000000" pitchFamily="18" charset="-128"/>
              </a:rPr>
              <a:t>Anchoring bias:</a:t>
            </a:r>
          </a:p>
        </p:txBody>
      </p:sp>
      <p:pic>
        <p:nvPicPr>
          <p:cNvPr id="216" name="FinTech-logoAsset 1.png" descr="FinTech-logoAsset 1.png"/>
          <p:cNvPicPr>
            <a:picLocks noChangeAspect="1"/>
          </p:cNvPicPr>
          <p:nvPr/>
        </p:nvPicPr>
        <p:blipFill>
          <a:blip r:embed="rId3">
            <a:alphaModFix amt="13000"/>
          </a:blip>
          <a:stretch>
            <a:fillRect/>
          </a:stretch>
        </p:blipFill>
        <p:spPr>
          <a:xfrm>
            <a:off x="9309279" y="4401375"/>
            <a:ext cx="5103685" cy="4913249"/>
          </a:xfrm>
          <a:prstGeom prst="rect">
            <a:avLst/>
          </a:prstGeom>
          <a:ln w="12700">
            <a:miter lim="400000"/>
          </a:ln>
        </p:spPr>
      </p:pic>
      <p:sp>
        <p:nvSpPr>
          <p:cNvPr id="217" name="Line"/>
          <p:cNvSpPr/>
          <p:nvPr/>
        </p:nvSpPr>
        <p:spPr>
          <a:xfrm flipV="1">
            <a:off x="3033197" y="781556"/>
            <a:ext cx="1" cy="1905001"/>
          </a:xfrm>
          <a:prstGeom prst="line">
            <a:avLst/>
          </a:prstGeom>
          <a:ln w="25400">
            <a:solidFill>
              <a:srgbClr val="E6147A"/>
            </a:solidFill>
            <a:miter lim="400000"/>
          </a:ln>
        </p:spPr>
        <p:txBody>
          <a:bodyPr lIns="50800" tIns="50800" rIns="50800" bIns="50800" anchor="ctr"/>
          <a:lstStyle/>
          <a:p>
            <a:endParaRPr/>
          </a:p>
        </p:txBody>
      </p:sp>
      <p:sp>
        <p:nvSpPr>
          <p:cNvPr id="218" name="05"/>
          <p:cNvSpPr txBox="1"/>
          <p:nvPr/>
        </p:nvSpPr>
        <p:spPr>
          <a:xfrm>
            <a:off x="1576425" y="1206500"/>
            <a:ext cx="1071714" cy="1435100"/>
          </a:xfrm>
          <a:prstGeom prst="rect">
            <a:avLst/>
          </a:prstGeom>
          <a:solidFill>
            <a:srgbClr val="10023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defTabSz="825500">
              <a:defRPr sz="7000">
                <a:solidFill>
                  <a:srgbClr val="EACBD0"/>
                </a:solidFill>
                <a:latin typeface="Agency FB"/>
                <a:ea typeface="Agency FB"/>
                <a:cs typeface="Agency FB"/>
                <a:sym typeface="Agency FB"/>
              </a:defRPr>
            </a:lvl1pPr>
          </a:lstStyle>
          <a:p>
            <a:r>
              <a:rPr lang="en-IN" dirty="0"/>
              <a:t>17</a:t>
            </a:r>
            <a:endParaRPr dirty="0"/>
          </a:p>
        </p:txBody>
      </p:sp>
      <p:grpSp>
        <p:nvGrpSpPr>
          <p:cNvPr id="10" name="Group 9">
            <a:extLst>
              <a:ext uri="{FF2B5EF4-FFF2-40B4-BE49-F238E27FC236}">
                <a16:creationId xmlns:a16="http://schemas.microsoft.com/office/drawing/2014/main" id="{42BA0CA9-E6F2-02D8-10EF-E866F77E2A6E}"/>
              </a:ext>
            </a:extLst>
          </p:cNvPr>
          <p:cNvGrpSpPr/>
          <p:nvPr/>
        </p:nvGrpSpPr>
        <p:grpSpPr>
          <a:xfrm>
            <a:off x="2832000" y="4677318"/>
            <a:ext cx="18720000" cy="1982619"/>
            <a:chOff x="2832190" y="4963886"/>
            <a:chExt cx="18720000" cy="1982619"/>
          </a:xfrm>
        </p:grpSpPr>
        <p:grpSp>
          <p:nvGrpSpPr>
            <p:cNvPr id="5" name="Group 4">
              <a:extLst>
                <a:ext uri="{FF2B5EF4-FFF2-40B4-BE49-F238E27FC236}">
                  <a16:creationId xmlns:a16="http://schemas.microsoft.com/office/drawing/2014/main" id="{0586259D-7473-15AA-9A2F-2623490FCDE5}"/>
                </a:ext>
              </a:extLst>
            </p:cNvPr>
            <p:cNvGrpSpPr/>
            <p:nvPr/>
          </p:nvGrpSpPr>
          <p:grpSpPr>
            <a:xfrm>
              <a:off x="2832190" y="4963886"/>
              <a:ext cx="18720000" cy="1982619"/>
              <a:chOff x="2832190" y="4963886"/>
              <a:chExt cx="18720000" cy="1982619"/>
            </a:xfrm>
          </p:grpSpPr>
          <p:sp>
            <p:nvSpPr>
              <p:cNvPr id="13" name="02  Even ‘stressed’ market phases can produce remarkable opportunities.">
                <a:extLst>
                  <a:ext uri="{FF2B5EF4-FFF2-40B4-BE49-F238E27FC236}">
                    <a16:creationId xmlns:a16="http://schemas.microsoft.com/office/drawing/2014/main" id="{1555B4CD-88B0-AA4C-EF71-4A1E8A13C69D}"/>
                  </a:ext>
                </a:extLst>
              </p:cNvPr>
              <p:cNvSpPr/>
              <p:nvPr/>
            </p:nvSpPr>
            <p:spPr>
              <a:xfrm>
                <a:off x="2832190" y="4963886"/>
                <a:ext cx="18720000" cy="1982619"/>
              </a:xfrm>
              <a:prstGeom prst="roundRect">
                <a:avLst>
                  <a:gd name="adj" fmla="val 15000"/>
                </a:avLst>
              </a:prstGeom>
              <a:solidFill>
                <a:srgbClr val="FFFFFF"/>
              </a:solidFill>
              <a:ln w="12700">
                <a:miter lim="400000"/>
              </a:ln>
              <a:effectLst>
                <a:reflection stA="15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endParaRPr lang="en-IN" dirty="0"/>
              </a:p>
            </p:txBody>
          </p:sp>
          <p:sp>
            <p:nvSpPr>
              <p:cNvPr id="16" name="Line">
                <a:extLst>
                  <a:ext uri="{FF2B5EF4-FFF2-40B4-BE49-F238E27FC236}">
                    <a16:creationId xmlns:a16="http://schemas.microsoft.com/office/drawing/2014/main" id="{4A666540-A5D9-04A2-D9A2-EDD515D2C08A}"/>
                  </a:ext>
                </a:extLst>
              </p:cNvPr>
              <p:cNvSpPr/>
              <p:nvPr/>
            </p:nvSpPr>
            <p:spPr>
              <a:xfrm flipV="1">
                <a:off x="2894777" y="5507021"/>
                <a:ext cx="0" cy="896348"/>
              </a:xfrm>
              <a:prstGeom prst="line">
                <a:avLst/>
              </a:prstGeom>
              <a:ln w="127000">
                <a:solidFill>
                  <a:srgbClr val="26F700"/>
                </a:solidFill>
                <a:miter lim="400000"/>
              </a:ln>
            </p:spPr>
            <p:txBody>
              <a:bodyPr lIns="50800" tIns="50800" rIns="50800" bIns="50800" anchor="ctr"/>
              <a:lstStyle/>
              <a:p>
                <a:endParaRPr dirty="0"/>
              </a:p>
            </p:txBody>
          </p:sp>
        </p:grpSp>
        <p:sp>
          <p:nvSpPr>
            <p:cNvPr id="8" name="TextBox 7">
              <a:extLst>
                <a:ext uri="{FF2B5EF4-FFF2-40B4-BE49-F238E27FC236}">
                  <a16:creationId xmlns:a16="http://schemas.microsoft.com/office/drawing/2014/main" id="{1714F8D2-15CC-7411-089D-A2075DD1D901}"/>
                </a:ext>
              </a:extLst>
            </p:cNvPr>
            <p:cNvSpPr txBox="1"/>
            <p:nvPr/>
          </p:nvSpPr>
          <p:spPr>
            <a:xfrm>
              <a:off x="4045508" y="5211402"/>
              <a:ext cx="17241750" cy="14875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defRPr sz="3000">
                  <a:solidFill>
                    <a:srgbClr val="100230"/>
                  </a:solidFill>
                  <a:latin typeface="Avenir Book"/>
                  <a:ea typeface="Avenir Book"/>
                  <a:cs typeface="Avenir Book"/>
                  <a:sym typeface="Avenir Book"/>
                </a:defRPr>
              </a:pPr>
              <a:r>
                <a:rPr lang="en-IN" dirty="0"/>
                <a:t>Anchoring is common among retail investors and individuals new to the market. Anchoring is when you have an attachment to an opinion on a particular investment or financial topic that may or may not have logical value.</a:t>
              </a:r>
            </a:p>
          </p:txBody>
        </p:sp>
        <p:sp>
          <p:nvSpPr>
            <p:cNvPr id="9" name="TextBox 8">
              <a:extLst>
                <a:ext uri="{FF2B5EF4-FFF2-40B4-BE49-F238E27FC236}">
                  <a16:creationId xmlns:a16="http://schemas.microsoft.com/office/drawing/2014/main" id="{6921F1C4-FC19-F9AB-0ECB-05FA358CD83D}"/>
                </a:ext>
              </a:extLst>
            </p:cNvPr>
            <p:cNvSpPr txBox="1"/>
            <p:nvPr/>
          </p:nvSpPr>
          <p:spPr>
            <a:xfrm>
              <a:off x="3330081" y="5211401"/>
              <a:ext cx="71561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IN" sz="3000" dirty="0">
                  <a:solidFill>
                    <a:srgbClr val="806883"/>
                  </a:solidFill>
                  <a:latin typeface="Avenir Heavy"/>
                  <a:ea typeface="Avenir Heavy"/>
                  <a:cs typeface="Avenir Heavy"/>
                  <a:sym typeface="Avenir Heavy"/>
                </a:rPr>
                <a:t>01</a:t>
              </a:r>
              <a:endParaRPr kumimoji="0" lang="en-US" sz="3000" b="0" i="0" u="none" strike="noStrike" cap="none" spc="0" normalizeH="0" baseline="0" dirty="0">
                <a:ln>
                  <a:noFill/>
                </a:ln>
                <a:solidFill>
                  <a:srgbClr val="FFFFFF"/>
                </a:solidFill>
                <a:effectLst/>
                <a:uFillTx/>
                <a:latin typeface="+mn-lt"/>
                <a:ea typeface="+mn-ea"/>
                <a:cs typeface="+mn-cs"/>
                <a:sym typeface="Helvetica Neue"/>
              </a:endParaRPr>
            </a:p>
          </p:txBody>
        </p:sp>
      </p:grpSp>
      <p:grpSp>
        <p:nvGrpSpPr>
          <p:cNvPr id="3" name="Group 2">
            <a:extLst>
              <a:ext uri="{FF2B5EF4-FFF2-40B4-BE49-F238E27FC236}">
                <a16:creationId xmlns:a16="http://schemas.microsoft.com/office/drawing/2014/main" id="{03A97B0B-2AD0-F1CD-890B-7CF7D5A65AC9}"/>
              </a:ext>
            </a:extLst>
          </p:cNvPr>
          <p:cNvGrpSpPr/>
          <p:nvPr/>
        </p:nvGrpSpPr>
        <p:grpSpPr>
          <a:xfrm>
            <a:off x="21525131" y="954783"/>
            <a:ext cx="1905000" cy="1905000"/>
            <a:chOff x="21525131" y="954783"/>
            <a:chExt cx="1905000" cy="1905000"/>
          </a:xfrm>
        </p:grpSpPr>
        <p:sp>
          <p:nvSpPr>
            <p:cNvPr id="31" name="Teardrop 30">
              <a:extLst>
                <a:ext uri="{FF2B5EF4-FFF2-40B4-BE49-F238E27FC236}">
                  <a16:creationId xmlns:a16="http://schemas.microsoft.com/office/drawing/2014/main" id="{F2D1E0AF-10E5-10D2-BA13-694141E13E76}"/>
                </a:ext>
              </a:extLst>
            </p:cNvPr>
            <p:cNvSpPr/>
            <p:nvPr/>
          </p:nvSpPr>
          <p:spPr>
            <a:xfrm>
              <a:off x="21525131" y="954783"/>
              <a:ext cx="1905000" cy="1905000"/>
            </a:xfrm>
            <a:prstGeom prst="teardrop">
              <a:avLst/>
            </a:prstGeom>
            <a:noFill/>
            <a:ln w="28575">
              <a:solidFill>
                <a:srgbClr val="25F800"/>
              </a:solidFill>
            </a:ln>
            <a:effectLst>
              <a:glow rad="228600">
                <a:schemeClr val="accent3">
                  <a:satMod val="175000"/>
                  <a:alpha val="40000"/>
                </a:schemeClr>
              </a:glow>
              <a:reflection stA="52000" endPos="30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solidFill>
                  <a:srgbClr val="EACBD0"/>
                </a:solidFill>
                <a:highlight>
                  <a:srgbClr val="00FF00"/>
                </a:highlight>
              </a:endParaRPr>
            </a:p>
          </p:txBody>
        </p:sp>
        <p:pic>
          <p:nvPicPr>
            <p:cNvPr id="32" name="Graphic 31">
              <a:extLst>
                <a:ext uri="{FF2B5EF4-FFF2-40B4-BE49-F238E27FC236}">
                  <a16:creationId xmlns:a16="http://schemas.microsoft.com/office/drawing/2014/main" id="{17A14593-8880-A20C-CCE5-F072E2407D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943029" y="1372683"/>
              <a:ext cx="1069203" cy="1069200"/>
            </a:xfrm>
            <a:prstGeom prst="rect">
              <a:avLst/>
            </a:prstGeom>
          </p:spPr>
        </p:pic>
      </p:grpSp>
      <p:grpSp>
        <p:nvGrpSpPr>
          <p:cNvPr id="40" name="Group 39">
            <a:extLst>
              <a:ext uri="{FF2B5EF4-FFF2-40B4-BE49-F238E27FC236}">
                <a16:creationId xmlns:a16="http://schemas.microsoft.com/office/drawing/2014/main" id="{60C32830-BB76-266E-C3BF-384D530F10C5}"/>
              </a:ext>
            </a:extLst>
          </p:cNvPr>
          <p:cNvGrpSpPr/>
          <p:nvPr/>
        </p:nvGrpSpPr>
        <p:grpSpPr>
          <a:xfrm>
            <a:off x="2832000" y="7203072"/>
            <a:ext cx="18720000" cy="1395254"/>
            <a:chOff x="2832190" y="4963887"/>
            <a:chExt cx="18720000" cy="1395254"/>
          </a:xfrm>
        </p:grpSpPr>
        <p:grpSp>
          <p:nvGrpSpPr>
            <p:cNvPr id="41" name="Group 40">
              <a:extLst>
                <a:ext uri="{FF2B5EF4-FFF2-40B4-BE49-F238E27FC236}">
                  <a16:creationId xmlns:a16="http://schemas.microsoft.com/office/drawing/2014/main" id="{6CC31AE1-6CB4-3AE7-9DDB-6962EC64FA88}"/>
                </a:ext>
              </a:extLst>
            </p:cNvPr>
            <p:cNvGrpSpPr/>
            <p:nvPr/>
          </p:nvGrpSpPr>
          <p:grpSpPr>
            <a:xfrm>
              <a:off x="2832190" y="4963887"/>
              <a:ext cx="18720000" cy="1395254"/>
              <a:chOff x="2832190" y="4963887"/>
              <a:chExt cx="18720000" cy="1395254"/>
            </a:xfrm>
          </p:grpSpPr>
          <p:sp>
            <p:nvSpPr>
              <p:cNvPr id="50" name="02  Even ‘stressed’ market phases can produce remarkable opportunities.">
                <a:extLst>
                  <a:ext uri="{FF2B5EF4-FFF2-40B4-BE49-F238E27FC236}">
                    <a16:creationId xmlns:a16="http://schemas.microsoft.com/office/drawing/2014/main" id="{6C27509A-1D47-F741-E113-BAD68C30D721}"/>
                  </a:ext>
                </a:extLst>
              </p:cNvPr>
              <p:cNvSpPr/>
              <p:nvPr/>
            </p:nvSpPr>
            <p:spPr>
              <a:xfrm>
                <a:off x="2832190" y="4963887"/>
                <a:ext cx="18720000" cy="1395254"/>
              </a:xfrm>
              <a:prstGeom prst="roundRect">
                <a:avLst>
                  <a:gd name="adj" fmla="val 15000"/>
                </a:avLst>
              </a:prstGeom>
              <a:solidFill>
                <a:srgbClr val="FFFFFF"/>
              </a:solidFill>
              <a:ln w="12700">
                <a:miter lim="400000"/>
              </a:ln>
              <a:effectLst>
                <a:reflection stA="15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endParaRPr lang="en-IN" dirty="0"/>
              </a:p>
            </p:txBody>
          </p:sp>
          <p:sp>
            <p:nvSpPr>
              <p:cNvPr id="51" name="Line">
                <a:extLst>
                  <a:ext uri="{FF2B5EF4-FFF2-40B4-BE49-F238E27FC236}">
                    <a16:creationId xmlns:a16="http://schemas.microsoft.com/office/drawing/2014/main" id="{B0D86D11-57A1-6340-A306-933451C81A00}"/>
                  </a:ext>
                </a:extLst>
              </p:cNvPr>
              <p:cNvSpPr/>
              <p:nvPr/>
            </p:nvSpPr>
            <p:spPr>
              <a:xfrm flipV="1">
                <a:off x="2894967" y="5290802"/>
                <a:ext cx="0" cy="741425"/>
              </a:xfrm>
              <a:prstGeom prst="line">
                <a:avLst/>
              </a:prstGeom>
              <a:ln w="127000">
                <a:solidFill>
                  <a:srgbClr val="26F700"/>
                </a:solidFill>
                <a:miter lim="400000"/>
              </a:ln>
            </p:spPr>
            <p:txBody>
              <a:bodyPr lIns="50800" tIns="50800" rIns="50800" bIns="50800" anchor="ctr"/>
              <a:lstStyle/>
              <a:p>
                <a:endParaRPr/>
              </a:p>
            </p:txBody>
          </p:sp>
        </p:grpSp>
        <p:sp>
          <p:nvSpPr>
            <p:cNvPr id="48" name="TextBox 47">
              <a:extLst>
                <a:ext uri="{FF2B5EF4-FFF2-40B4-BE49-F238E27FC236}">
                  <a16:creationId xmlns:a16="http://schemas.microsoft.com/office/drawing/2014/main" id="{22214841-A80A-D66D-5F26-D937B4E92EA9}"/>
                </a:ext>
              </a:extLst>
            </p:cNvPr>
            <p:cNvSpPr txBox="1"/>
            <p:nvPr/>
          </p:nvSpPr>
          <p:spPr>
            <a:xfrm>
              <a:off x="4170378" y="5148553"/>
              <a:ext cx="17117070"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defRPr sz="3000">
                  <a:solidFill>
                    <a:srgbClr val="100230"/>
                  </a:solidFill>
                  <a:latin typeface="Avenir Book"/>
                  <a:ea typeface="Avenir Book"/>
                  <a:cs typeface="Avenir Book"/>
                  <a:sym typeface="Avenir Book"/>
                </a:defRPr>
              </a:pPr>
              <a:r>
                <a:rPr lang="en-IN" dirty="0"/>
                <a:t>To avoid anchoring, take time to understand impactful information and use that in your research process.</a:t>
              </a:r>
            </a:p>
          </p:txBody>
        </p:sp>
        <p:sp>
          <p:nvSpPr>
            <p:cNvPr id="49" name="TextBox 48">
              <a:extLst>
                <a:ext uri="{FF2B5EF4-FFF2-40B4-BE49-F238E27FC236}">
                  <a16:creationId xmlns:a16="http://schemas.microsoft.com/office/drawing/2014/main" id="{931B9E28-DD61-C960-7DBB-31C0D7045E3C}"/>
                </a:ext>
              </a:extLst>
            </p:cNvPr>
            <p:cNvSpPr txBox="1"/>
            <p:nvPr/>
          </p:nvSpPr>
          <p:spPr>
            <a:xfrm>
              <a:off x="3330081" y="5148553"/>
              <a:ext cx="71561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IN" sz="3000" dirty="0">
                  <a:solidFill>
                    <a:srgbClr val="806883"/>
                  </a:solidFill>
                  <a:latin typeface="Avenir Heavy"/>
                  <a:ea typeface="Avenir Heavy"/>
                  <a:cs typeface="Avenir Heavy"/>
                  <a:sym typeface="Avenir Heavy"/>
                </a:rPr>
                <a:t>02</a:t>
              </a:r>
              <a:endParaRPr kumimoji="0" lang="en-US" sz="3000" b="0" i="0" u="none" strike="noStrike" cap="none" spc="0" normalizeH="0" baseline="0" dirty="0">
                <a:ln>
                  <a:noFill/>
                </a:ln>
                <a:solidFill>
                  <a:srgbClr val="FFFFFF"/>
                </a:solidFill>
                <a:effectLst/>
                <a:uFillTx/>
                <a:latin typeface="+mn-lt"/>
                <a:ea typeface="+mn-ea"/>
                <a:cs typeface="+mn-cs"/>
                <a:sym typeface="Helvetica Neue"/>
              </a:endParaRPr>
            </a:p>
          </p:txBody>
        </p:sp>
      </p:grpSp>
    </p:spTree>
    <p:extLst>
      <p:ext uri="{BB962C8B-B14F-4D97-AF65-F5344CB8AC3E}">
        <p14:creationId xmlns:p14="http://schemas.microsoft.com/office/powerpoint/2010/main" val="14876192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8"/>
                                        </p:tgtEl>
                                        <p:attrNameLst>
                                          <p:attrName>style.visibility</p:attrName>
                                        </p:attrNameLst>
                                      </p:cBhvr>
                                      <p:to>
                                        <p:strVal val="visible"/>
                                      </p:to>
                                    </p:set>
                                    <p:anim calcmode="lin" valueType="num">
                                      <p:cBhvr additive="base">
                                        <p:cTn id="7" dur="500" fill="hold"/>
                                        <p:tgtEl>
                                          <p:spTgt spid="218"/>
                                        </p:tgtEl>
                                        <p:attrNameLst>
                                          <p:attrName>ppt_x</p:attrName>
                                        </p:attrNameLst>
                                      </p:cBhvr>
                                      <p:tavLst>
                                        <p:tav tm="0">
                                          <p:val>
                                            <p:strVal val="#ppt_x"/>
                                          </p:val>
                                        </p:tav>
                                        <p:tav tm="100000">
                                          <p:val>
                                            <p:strVal val="#ppt_x"/>
                                          </p:val>
                                        </p:tav>
                                      </p:tavLst>
                                    </p:anim>
                                    <p:anim calcmode="lin" valueType="num">
                                      <p:cBhvr additive="base">
                                        <p:cTn id="8" dur="500" fill="hold"/>
                                        <p:tgtEl>
                                          <p:spTgt spid="2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17"/>
                                        </p:tgtEl>
                                        <p:attrNameLst>
                                          <p:attrName>style.visibility</p:attrName>
                                        </p:attrNameLst>
                                      </p:cBhvr>
                                      <p:to>
                                        <p:strVal val="visible"/>
                                      </p:to>
                                    </p:set>
                                    <p:anim calcmode="lin" valueType="num">
                                      <p:cBhvr additive="base">
                                        <p:cTn id="12" dur="500" fill="hold"/>
                                        <p:tgtEl>
                                          <p:spTgt spid="217"/>
                                        </p:tgtEl>
                                        <p:attrNameLst>
                                          <p:attrName>ppt_x</p:attrName>
                                        </p:attrNameLst>
                                      </p:cBhvr>
                                      <p:tavLst>
                                        <p:tav tm="0">
                                          <p:val>
                                            <p:strVal val="#ppt_x"/>
                                          </p:val>
                                        </p:tav>
                                        <p:tav tm="100000">
                                          <p:val>
                                            <p:strVal val="#ppt_x"/>
                                          </p:val>
                                        </p:tav>
                                      </p:tavLst>
                                    </p:anim>
                                    <p:anim calcmode="lin" valueType="num">
                                      <p:cBhvr additive="base">
                                        <p:cTn id="13" dur="500" fill="hold"/>
                                        <p:tgtEl>
                                          <p:spTgt spid="21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15"/>
                                        </p:tgtEl>
                                        <p:attrNameLst>
                                          <p:attrName>style.visibility</p:attrName>
                                        </p:attrNameLst>
                                      </p:cBhvr>
                                      <p:to>
                                        <p:strVal val="visible"/>
                                      </p:to>
                                    </p:set>
                                    <p:anim calcmode="lin" valueType="num">
                                      <p:cBhvr additive="base">
                                        <p:cTn id="17" dur="500" fill="hold"/>
                                        <p:tgtEl>
                                          <p:spTgt spid="215"/>
                                        </p:tgtEl>
                                        <p:attrNameLst>
                                          <p:attrName>ppt_x</p:attrName>
                                        </p:attrNameLst>
                                      </p:cBhvr>
                                      <p:tavLst>
                                        <p:tav tm="0">
                                          <p:val>
                                            <p:strVal val="#ppt_x"/>
                                          </p:val>
                                        </p:tav>
                                        <p:tav tm="100000">
                                          <p:val>
                                            <p:strVal val="#ppt_x"/>
                                          </p:val>
                                        </p:tav>
                                      </p:tavLst>
                                    </p:anim>
                                    <p:anim calcmode="lin" valueType="num">
                                      <p:cBhvr additive="base">
                                        <p:cTn id="18" dur="500" fill="hold"/>
                                        <p:tgtEl>
                                          <p:spTgt spid="215"/>
                                        </p:tgtEl>
                                        <p:attrNameLst>
                                          <p:attrName>ppt_y</p:attrName>
                                        </p:attrNameLst>
                                      </p:cBhvr>
                                      <p:tavLst>
                                        <p:tav tm="0">
                                          <p:val>
                                            <p:strVal val="0-#ppt_h/2"/>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additive="base">
                                        <p:cTn id="32" dur="500" fill="hold"/>
                                        <p:tgtEl>
                                          <p:spTgt spid="40"/>
                                        </p:tgtEl>
                                        <p:attrNameLst>
                                          <p:attrName>ppt_x</p:attrName>
                                        </p:attrNameLst>
                                      </p:cBhvr>
                                      <p:tavLst>
                                        <p:tav tm="0">
                                          <p:val>
                                            <p:strVal val="0-#ppt_w/2"/>
                                          </p:val>
                                        </p:tav>
                                        <p:tav tm="100000">
                                          <p:val>
                                            <p:strVal val="#ppt_x"/>
                                          </p:val>
                                        </p:tav>
                                      </p:tavLst>
                                    </p:anim>
                                    <p:anim calcmode="lin" valueType="num">
                                      <p:cBhvr additive="base">
                                        <p:cTn id="33"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P spid="217" grpId="0" animBg="1"/>
      <p:bldP spid="2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00230"/>
        </a:solidFill>
        <a:effectLst/>
      </p:bgPr>
    </p:bg>
    <p:spTree>
      <p:nvGrpSpPr>
        <p:cNvPr id="1" name=""/>
        <p:cNvGrpSpPr/>
        <p:nvPr/>
      </p:nvGrpSpPr>
      <p:grpSpPr>
        <a:xfrm>
          <a:off x="0" y="0"/>
          <a:ext cx="0" cy="0"/>
          <a:chOff x="0" y="0"/>
          <a:chExt cx="0" cy="0"/>
        </a:xfrm>
      </p:grpSpPr>
      <p:sp>
        <p:nvSpPr>
          <p:cNvPr id="215" name="Don’t let a negative prevailing mood sway…"/>
          <p:cNvSpPr txBox="1">
            <a:spLocks noGrp="1"/>
          </p:cNvSpPr>
          <p:nvPr>
            <p:ph type="title"/>
          </p:nvPr>
        </p:nvSpPr>
        <p:spPr>
          <a:xfrm>
            <a:off x="3687890" y="1206499"/>
            <a:ext cx="16109934" cy="2715680"/>
          </a:xfrm>
          <a:prstGeom prst="rect">
            <a:avLst/>
          </a:prstGeom>
        </p:spPr>
        <p:txBody>
          <a:bodyPr>
            <a:normAutofit/>
          </a:bodyPr>
          <a:lstStyle/>
          <a:p>
            <a:pPr defTabSz="457200">
              <a:lnSpc>
                <a:spcPts val="9600"/>
              </a:lnSpc>
              <a:spcBef>
                <a:spcPts val="1000"/>
              </a:spcBef>
              <a:defRPr sz="7000" b="0" spc="0">
                <a:solidFill>
                  <a:srgbClr val="EACBD0"/>
                </a:solidFill>
                <a:latin typeface="Yu Mincho Regular"/>
                <a:ea typeface="Yu Mincho Regular"/>
                <a:cs typeface="Yu Mincho Regular"/>
                <a:sym typeface="Yu Mincho Regular"/>
              </a:defRPr>
            </a:pPr>
            <a:r>
              <a:rPr lang="en-US" sz="6600" spc="100" dirty="0">
                <a:solidFill>
                  <a:srgbClr val="EACBD0"/>
                </a:solidFill>
                <a:latin typeface="Yu Mincho" panose="02020400000000000000" pitchFamily="18" charset="-128"/>
                <a:ea typeface="Yu Mincho" panose="02020400000000000000" pitchFamily="18" charset="-128"/>
              </a:rPr>
              <a:t>Herd behavior and trend chasing bias:</a:t>
            </a:r>
          </a:p>
        </p:txBody>
      </p:sp>
      <p:pic>
        <p:nvPicPr>
          <p:cNvPr id="216" name="FinTech-logoAsset 1.png" descr="FinTech-logoAsset 1.png"/>
          <p:cNvPicPr>
            <a:picLocks noChangeAspect="1"/>
          </p:cNvPicPr>
          <p:nvPr/>
        </p:nvPicPr>
        <p:blipFill>
          <a:blip r:embed="rId3">
            <a:alphaModFix amt="13000"/>
          </a:blip>
          <a:stretch>
            <a:fillRect/>
          </a:stretch>
        </p:blipFill>
        <p:spPr>
          <a:xfrm>
            <a:off x="9309279" y="4401375"/>
            <a:ext cx="5103685" cy="4913249"/>
          </a:xfrm>
          <a:prstGeom prst="rect">
            <a:avLst/>
          </a:prstGeom>
          <a:ln w="12700">
            <a:miter lim="400000"/>
          </a:ln>
        </p:spPr>
      </p:pic>
      <p:sp>
        <p:nvSpPr>
          <p:cNvPr id="217" name="Line"/>
          <p:cNvSpPr/>
          <p:nvPr/>
        </p:nvSpPr>
        <p:spPr>
          <a:xfrm flipV="1">
            <a:off x="3033197" y="781556"/>
            <a:ext cx="1" cy="1905001"/>
          </a:xfrm>
          <a:prstGeom prst="line">
            <a:avLst/>
          </a:prstGeom>
          <a:ln w="25400">
            <a:solidFill>
              <a:srgbClr val="E6147A"/>
            </a:solidFill>
            <a:miter lim="400000"/>
          </a:ln>
        </p:spPr>
        <p:txBody>
          <a:bodyPr lIns="50800" tIns="50800" rIns="50800" bIns="50800" anchor="ctr"/>
          <a:lstStyle/>
          <a:p>
            <a:endParaRPr/>
          </a:p>
        </p:txBody>
      </p:sp>
      <p:sp>
        <p:nvSpPr>
          <p:cNvPr id="218" name="05"/>
          <p:cNvSpPr txBox="1"/>
          <p:nvPr/>
        </p:nvSpPr>
        <p:spPr>
          <a:xfrm>
            <a:off x="1576425" y="1206500"/>
            <a:ext cx="1071714" cy="1435100"/>
          </a:xfrm>
          <a:prstGeom prst="rect">
            <a:avLst/>
          </a:prstGeom>
          <a:solidFill>
            <a:srgbClr val="10023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defTabSz="825500">
              <a:defRPr sz="7000">
                <a:solidFill>
                  <a:srgbClr val="EACBD0"/>
                </a:solidFill>
                <a:latin typeface="Agency FB"/>
                <a:ea typeface="Agency FB"/>
                <a:cs typeface="Agency FB"/>
                <a:sym typeface="Agency FB"/>
              </a:defRPr>
            </a:lvl1pPr>
          </a:lstStyle>
          <a:p>
            <a:r>
              <a:rPr lang="en-IN" dirty="0"/>
              <a:t>18</a:t>
            </a:r>
            <a:endParaRPr dirty="0"/>
          </a:p>
        </p:txBody>
      </p:sp>
      <p:grpSp>
        <p:nvGrpSpPr>
          <p:cNvPr id="10" name="Group 9">
            <a:extLst>
              <a:ext uri="{FF2B5EF4-FFF2-40B4-BE49-F238E27FC236}">
                <a16:creationId xmlns:a16="http://schemas.microsoft.com/office/drawing/2014/main" id="{42BA0CA9-E6F2-02D8-10EF-E866F77E2A6E}"/>
              </a:ext>
            </a:extLst>
          </p:cNvPr>
          <p:cNvGrpSpPr/>
          <p:nvPr/>
        </p:nvGrpSpPr>
        <p:grpSpPr>
          <a:xfrm>
            <a:off x="3033197" y="4997581"/>
            <a:ext cx="18720000" cy="1504270"/>
            <a:chOff x="2832190" y="4963887"/>
            <a:chExt cx="18720000" cy="1504270"/>
          </a:xfrm>
        </p:grpSpPr>
        <p:grpSp>
          <p:nvGrpSpPr>
            <p:cNvPr id="5" name="Group 4">
              <a:extLst>
                <a:ext uri="{FF2B5EF4-FFF2-40B4-BE49-F238E27FC236}">
                  <a16:creationId xmlns:a16="http://schemas.microsoft.com/office/drawing/2014/main" id="{0586259D-7473-15AA-9A2F-2623490FCDE5}"/>
                </a:ext>
              </a:extLst>
            </p:cNvPr>
            <p:cNvGrpSpPr/>
            <p:nvPr/>
          </p:nvGrpSpPr>
          <p:grpSpPr>
            <a:xfrm>
              <a:off x="2832190" y="4963887"/>
              <a:ext cx="18720000" cy="1504270"/>
              <a:chOff x="2832190" y="4963887"/>
              <a:chExt cx="18720000" cy="1504270"/>
            </a:xfrm>
          </p:grpSpPr>
          <p:sp>
            <p:nvSpPr>
              <p:cNvPr id="13" name="02  Even ‘stressed’ market phases can produce remarkable opportunities.">
                <a:extLst>
                  <a:ext uri="{FF2B5EF4-FFF2-40B4-BE49-F238E27FC236}">
                    <a16:creationId xmlns:a16="http://schemas.microsoft.com/office/drawing/2014/main" id="{1555B4CD-88B0-AA4C-EF71-4A1E8A13C69D}"/>
                  </a:ext>
                </a:extLst>
              </p:cNvPr>
              <p:cNvSpPr/>
              <p:nvPr/>
            </p:nvSpPr>
            <p:spPr>
              <a:xfrm>
                <a:off x="2832190" y="4963887"/>
                <a:ext cx="18720000" cy="1504270"/>
              </a:xfrm>
              <a:prstGeom prst="roundRect">
                <a:avLst>
                  <a:gd name="adj" fmla="val 15000"/>
                </a:avLst>
              </a:prstGeom>
              <a:solidFill>
                <a:srgbClr val="FFFFFF"/>
              </a:solidFill>
              <a:ln w="12700">
                <a:miter lim="400000"/>
              </a:ln>
              <a:effectLst>
                <a:reflection stA="15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endParaRPr lang="en-IN" dirty="0"/>
              </a:p>
            </p:txBody>
          </p:sp>
          <p:sp>
            <p:nvSpPr>
              <p:cNvPr id="16" name="Line">
                <a:extLst>
                  <a:ext uri="{FF2B5EF4-FFF2-40B4-BE49-F238E27FC236}">
                    <a16:creationId xmlns:a16="http://schemas.microsoft.com/office/drawing/2014/main" id="{4A666540-A5D9-04A2-D9A2-EDD515D2C08A}"/>
                  </a:ext>
                </a:extLst>
              </p:cNvPr>
              <p:cNvSpPr/>
              <p:nvPr/>
            </p:nvSpPr>
            <p:spPr>
              <a:xfrm flipV="1">
                <a:off x="2894777" y="5348909"/>
                <a:ext cx="0" cy="734227"/>
              </a:xfrm>
              <a:prstGeom prst="line">
                <a:avLst/>
              </a:prstGeom>
              <a:ln w="127000">
                <a:solidFill>
                  <a:srgbClr val="26F700"/>
                </a:solidFill>
                <a:miter lim="400000"/>
              </a:ln>
            </p:spPr>
            <p:txBody>
              <a:bodyPr lIns="50800" tIns="50800" rIns="50800" bIns="50800" anchor="ctr"/>
              <a:lstStyle/>
              <a:p>
                <a:endParaRPr dirty="0"/>
              </a:p>
            </p:txBody>
          </p:sp>
        </p:grpSp>
        <p:sp>
          <p:nvSpPr>
            <p:cNvPr id="8" name="TextBox 7">
              <a:extLst>
                <a:ext uri="{FF2B5EF4-FFF2-40B4-BE49-F238E27FC236}">
                  <a16:creationId xmlns:a16="http://schemas.microsoft.com/office/drawing/2014/main" id="{1714F8D2-15CC-7411-089D-A2075DD1D901}"/>
                </a:ext>
              </a:extLst>
            </p:cNvPr>
            <p:cNvSpPr txBox="1"/>
            <p:nvPr/>
          </p:nvSpPr>
          <p:spPr>
            <a:xfrm>
              <a:off x="4045508" y="5203061"/>
              <a:ext cx="17241750"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defRPr sz="3000">
                  <a:solidFill>
                    <a:srgbClr val="100230"/>
                  </a:solidFill>
                  <a:latin typeface="Avenir Book"/>
                  <a:ea typeface="Avenir Book"/>
                  <a:cs typeface="Avenir Book"/>
                  <a:sym typeface="Avenir Book"/>
                </a:defRPr>
              </a:pPr>
              <a:r>
                <a:rPr lang="en-IN" dirty="0"/>
                <a:t>The growing use of financial technology has also led some financial experts and gurus to stimulate herd behaviour or trend-chasing.</a:t>
              </a:r>
            </a:p>
          </p:txBody>
        </p:sp>
        <p:sp>
          <p:nvSpPr>
            <p:cNvPr id="9" name="TextBox 8">
              <a:extLst>
                <a:ext uri="{FF2B5EF4-FFF2-40B4-BE49-F238E27FC236}">
                  <a16:creationId xmlns:a16="http://schemas.microsoft.com/office/drawing/2014/main" id="{6921F1C4-FC19-F9AB-0ECB-05FA358CD83D}"/>
                </a:ext>
              </a:extLst>
            </p:cNvPr>
            <p:cNvSpPr txBox="1"/>
            <p:nvPr/>
          </p:nvSpPr>
          <p:spPr>
            <a:xfrm>
              <a:off x="3329891" y="5203061"/>
              <a:ext cx="71561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IN" sz="3000" dirty="0">
                  <a:solidFill>
                    <a:srgbClr val="806883"/>
                  </a:solidFill>
                  <a:latin typeface="Avenir Heavy"/>
                  <a:ea typeface="Avenir Heavy"/>
                  <a:cs typeface="Avenir Heavy"/>
                  <a:sym typeface="Avenir Heavy"/>
                </a:rPr>
                <a:t>01</a:t>
              </a:r>
              <a:endParaRPr kumimoji="0" lang="en-US" sz="3000" b="0" i="0" u="none" strike="noStrike" cap="none" spc="0" normalizeH="0" baseline="0" dirty="0">
                <a:ln>
                  <a:noFill/>
                </a:ln>
                <a:solidFill>
                  <a:srgbClr val="FFFFFF"/>
                </a:solidFill>
                <a:effectLst/>
                <a:uFillTx/>
                <a:latin typeface="+mn-lt"/>
                <a:ea typeface="+mn-ea"/>
                <a:cs typeface="+mn-cs"/>
                <a:sym typeface="Helvetica Neue"/>
              </a:endParaRPr>
            </a:p>
          </p:txBody>
        </p:sp>
      </p:grpSp>
      <p:grpSp>
        <p:nvGrpSpPr>
          <p:cNvPr id="42" name="Group 41">
            <a:extLst>
              <a:ext uri="{FF2B5EF4-FFF2-40B4-BE49-F238E27FC236}">
                <a16:creationId xmlns:a16="http://schemas.microsoft.com/office/drawing/2014/main" id="{4A033BE1-5ABE-28BB-A54A-0B15E5537197}"/>
              </a:ext>
            </a:extLst>
          </p:cNvPr>
          <p:cNvGrpSpPr/>
          <p:nvPr/>
        </p:nvGrpSpPr>
        <p:grpSpPr>
          <a:xfrm>
            <a:off x="3033197" y="6981047"/>
            <a:ext cx="18720000" cy="2160763"/>
            <a:chOff x="2832190" y="4940804"/>
            <a:chExt cx="18720000" cy="2160763"/>
          </a:xfrm>
        </p:grpSpPr>
        <p:grpSp>
          <p:nvGrpSpPr>
            <p:cNvPr id="43" name="Group 42">
              <a:extLst>
                <a:ext uri="{FF2B5EF4-FFF2-40B4-BE49-F238E27FC236}">
                  <a16:creationId xmlns:a16="http://schemas.microsoft.com/office/drawing/2014/main" id="{889FB950-AF77-4012-E580-CF7DB828A7CA}"/>
                </a:ext>
              </a:extLst>
            </p:cNvPr>
            <p:cNvGrpSpPr/>
            <p:nvPr/>
          </p:nvGrpSpPr>
          <p:grpSpPr>
            <a:xfrm>
              <a:off x="2832190" y="4940804"/>
              <a:ext cx="18720000" cy="2160763"/>
              <a:chOff x="2832190" y="4940804"/>
              <a:chExt cx="18720000" cy="2160763"/>
            </a:xfrm>
          </p:grpSpPr>
          <p:sp>
            <p:nvSpPr>
              <p:cNvPr id="46" name="02  Even ‘stressed’ market phases can produce remarkable opportunities.">
                <a:extLst>
                  <a:ext uri="{FF2B5EF4-FFF2-40B4-BE49-F238E27FC236}">
                    <a16:creationId xmlns:a16="http://schemas.microsoft.com/office/drawing/2014/main" id="{536CC983-0FC9-9415-4C15-D1BB726D8247}"/>
                  </a:ext>
                </a:extLst>
              </p:cNvPr>
              <p:cNvSpPr/>
              <p:nvPr/>
            </p:nvSpPr>
            <p:spPr>
              <a:xfrm>
                <a:off x="2832190" y="4940804"/>
                <a:ext cx="18720000" cy="2160763"/>
              </a:xfrm>
              <a:prstGeom prst="roundRect">
                <a:avLst>
                  <a:gd name="adj" fmla="val 15000"/>
                </a:avLst>
              </a:prstGeom>
              <a:solidFill>
                <a:srgbClr val="FFFFFF"/>
              </a:solidFill>
              <a:ln w="12700">
                <a:miter lim="400000"/>
              </a:ln>
              <a:effectLst>
                <a:reflection stA="15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endParaRPr lang="en-IN" dirty="0"/>
              </a:p>
            </p:txBody>
          </p:sp>
          <p:sp>
            <p:nvSpPr>
              <p:cNvPr id="47" name="Line">
                <a:extLst>
                  <a:ext uri="{FF2B5EF4-FFF2-40B4-BE49-F238E27FC236}">
                    <a16:creationId xmlns:a16="http://schemas.microsoft.com/office/drawing/2014/main" id="{A0B70630-3D8D-4E11-EC36-91B0C055835D}"/>
                  </a:ext>
                </a:extLst>
              </p:cNvPr>
              <p:cNvSpPr/>
              <p:nvPr/>
            </p:nvSpPr>
            <p:spPr>
              <a:xfrm flipV="1">
                <a:off x="2894967" y="5516857"/>
                <a:ext cx="0" cy="1008657"/>
              </a:xfrm>
              <a:prstGeom prst="line">
                <a:avLst/>
              </a:prstGeom>
              <a:ln w="127000">
                <a:solidFill>
                  <a:srgbClr val="26F700"/>
                </a:solidFill>
                <a:miter lim="400000"/>
              </a:ln>
            </p:spPr>
            <p:txBody>
              <a:bodyPr lIns="50800" tIns="50800" rIns="50800" bIns="50800" anchor="ctr"/>
              <a:lstStyle/>
              <a:p>
                <a:endParaRPr/>
              </a:p>
            </p:txBody>
          </p:sp>
        </p:grpSp>
        <p:sp>
          <p:nvSpPr>
            <p:cNvPr id="44" name="TextBox 43">
              <a:extLst>
                <a:ext uri="{FF2B5EF4-FFF2-40B4-BE49-F238E27FC236}">
                  <a16:creationId xmlns:a16="http://schemas.microsoft.com/office/drawing/2014/main" id="{D51D30F6-3CC8-3348-92C8-E6A9B29ADAD8}"/>
                </a:ext>
              </a:extLst>
            </p:cNvPr>
            <p:cNvSpPr txBox="1"/>
            <p:nvPr/>
          </p:nvSpPr>
          <p:spPr>
            <a:xfrm>
              <a:off x="4170378" y="5277392"/>
              <a:ext cx="17117070" cy="14875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defRPr sz="3000">
                  <a:solidFill>
                    <a:srgbClr val="100230"/>
                  </a:solidFill>
                  <a:latin typeface="Avenir Book"/>
                  <a:ea typeface="Avenir Book"/>
                  <a:cs typeface="Avenir Book"/>
                  <a:sym typeface="Avenir Book"/>
                </a:defRPr>
              </a:pPr>
              <a:r>
                <a:rPr lang="en-IN" dirty="0"/>
                <a:t>To avoid these behaviours, it’s important to take the time to research why a trend or a certain group behaviour is occurring. The observance of due diligence is a must in finance, eliminating potential risks in various financial activities.</a:t>
              </a:r>
            </a:p>
          </p:txBody>
        </p:sp>
        <p:sp>
          <p:nvSpPr>
            <p:cNvPr id="45" name="TextBox 44">
              <a:extLst>
                <a:ext uri="{FF2B5EF4-FFF2-40B4-BE49-F238E27FC236}">
                  <a16:creationId xmlns:a16="http://schemas.microsoft.com/office/drawing/2014/main" id="{DBB37324-C327-8633-88F3-B836F0737CCE}"/>
                </a:ext>
              </a:extLst>
            </p:cNvPr>
            <p:cNvSpPr txBox="1"/>
            <p:nvPr/>
          </p:nvSpPr>
          <p:spPr>
            <a:xfrm>
              <a:off x="3329891" y="5277392"/>
              <a:ext cx="71561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IN" sz="3000" dirty="0">
                  <a:solidFill>
                    <a:srgbClr val="806883"/>
                  </a:solidFill>
                  <a:latin typeface="Avenir Heavy"/>
                  <a:ea typeface="Avenir Heavy"/>
                  <a:cs typeface="Avenir Heavy"/>
                  <a:sym typeface="Avenir Heavy"/>
                </a:rPr>
                <a:t>02</a:t>
              </a:r>
              <a:endParaRPr kumimoji="0" lang="en-US" sz="3000" b="0" i="0" u="none" strike="noStrike" cap="none" spc="0" normalizeH="0" baseline="0" dirty="0">
                <a:ln>
                  <a:noFill/>
                </a:ln>
                <a:solidFill>
                  <a:srgbClr val="FFFFFF"/>
                </a:solidFill>
                <a:effectLst/>
                <a:uFillTx/>
                <a:latin typeface="+mn-lt"/>
                <a:ea typeface="+mn-ea"/>
                <a:cs typeface="+mn-cs"/>
                <a:sym typeface="Helvetica Neue"/>
              </a:endParaRPr>
            </a:p>
          </p:txBody>
        </p:sp>
      </p:grpSp>
      <p:grpSp>
        <p:nvGrpSpPr>
          <p:cNvPr id="3" name="Group 2">
            <a:extLst>
              <a:ext uri="{FF2B5EF4-FFF2-40B4-BE49-F238E27FC236}">
                <a16:creationId xmlns:a16="http://schemas.microsoft.com/office/drawing/2014/main" id="{B2A5429D-A5AB-3EEA-9665-AFEDD7451183}"/>
              </a:ext>
            </a:extLst>
          </p:cNvPr>
          <p:cNvGrpSpPr/>
          <p:nvPr/>
        </p:nvGrpSpPr>
        <p:grpSpPr>
          <a:xfrm>
            <a:off x="21525131" y="954783"/>
            <a:ext cx="1905000" cy="1905000"/>
            <a:chOff x="21525131" y="954783"/>
            <a:chExt cx="1905000" cy="1905000"/>
          </a:xfrm>
        </p:grpSpPr>
        <p:sp>
          <p:nvSpPr>
            <p:cNvPr id="19" name="Teardrop 18">
              <a:extLst>
                <a:ext uri="{FF2B5EF4-FFF2-40B4-BE49-F238E27FC236}">
                  <a16:creationId xmlns:a16="http://schemas.microsoft.com/office/drawing/2014/main" id="{56379A50-78AB-F258-CFFA-84C7B787217B}"/>
                </a:ext>
              </a:extLst>
            </p:cNvPr>
            <p:cNvSpPr/>
            <p:nvPr/>
          </p:nvSpPr>
          <p:spPr>
            <a:xfrm>
              <a:off x="21525131" y="954783"/>
              <a:ext cx="1905000" cy="1905000"/>
            </a:xfrm>
            <a:prstGeom prst="teardrop">
              <a:avLst/>
            </a:prstGeom>
            <a:noFill/>
            <a:ln w="28575">
              <a:solidFill>
                <a:srgbClr val="25F800"/>
              </a:solidFill>
            </a:ln>
            <a:effectLst>
              <a:glow rad="228600">
                <a:schemeClr val="accent3">
                  <a:satMod val="175000"/>
                  <a:alpha val="40000"/>
                </a:schemeClr>
              </a:glow>
              <a:reflection stA="52000" endPos="30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solidFill>
                  <a:srgbClr val="EACBD0"/>
                </a:solidFill>
                <a:highlight>
                  <a:srgbClr val="00FF00"/>
                </a:highlight>
              </a:endParaRPr>
            </a:p>
          </p:txBody>
        </p:sp>
        <p:pic>
          <p:nvPicPr>
            <p:cNvPr id="20" name="Graphic 19">
              <a:extLst>
                <a:ext uri="{FF2B5EF4-FFF2-40B4-BE49-F238E27FC236}">
                  <a16:creationId xmlns:a16="http://schemas.microsoft.com/office/drawing/2014/main" id="{03C54BB4-9F20-5AB7-9D79-996B8D4B64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943031" y="1372683"/>
              <a:ext cx="1069200" cy="1069200"/>
            </a:xfrm>
            <a:prstGeom prst="rect">
              <a:avLst/>
            </a:prstGeom>
          </p:spPr>
        </p:pic>
      </p:grpSp>
    </p:spTree>
    <p:extLst>
      <p:ext uri="{BB962C8B-B14F-4D97-AF65-F5344CB8AC3E}">
        <p14:creationId xmlns:p14="http://schemas.microsoft.com/office/powerpoint/2010/main" val="269336159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8"/>
                                        </p:tgtEl>
                                        <p:attrNameLst>
                                          <p:attrName>style.visibility</p:attrName>
                                        </p:attrNameLst>
                                      </p:cBhvr>
                                      <p:to>
                                        <p:strVal val="visible"/>
                                      </p:to>
                                    </p:set>
                                    <p:anim calcmode="lin" valueType="num">
                                      <p:cBhvr additive="base">
                                        <p:cTn id="7" dur="500" fill="hold"/>
                                        <p:tgtEl>
                                          <p:spTgt spid="218"/>
                                        </p:tgtEl>
                                        <p:attrNameLst>
                                          <p:attrName>ppt_x</p:attrName>
                                        </p:attrNameLst>
                                      </p:cBhvr>
                                      <p:tavLst>
                                        <p:tav tm="0">
                                          <p:val>
                                            <p:strVal val="#ppt_x"/>
                                          </p:val>
                                        </p:tav>
                                        <p:tav tm="100000">
                                          <p:val>
                                            <p:strVal val="#ppt_x"/>
                                          </p:val>
                                        </p:tav>
                                      </p:tavLst>
                                    </p:anim>
                                    <p:anim calcmode="lin" valueType="num">
                                      <p:cBhvr additive="base">
                                        <p:cTn id="8" dur="500" fill="hold"/>
                                        <p:tgtEl>
                                          <p:spTgt spid="2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17"/>
                                        </p:tgtEl>
                                        <p:attrNameLst>
                                          <p:attrName>style.visibility</p:attrName>
                                        </p:attrNameLst>
                                      </p:cBhvr>
                                      <p:to>
                                        <p:strVal val="visible"/>
                                      </p:to>
                                    </p:set>
                                    <p:anim calcmode="lin" valueType="num">
                                      <p:cBhvr additive="base">
                                        <p:cTn id="12" dur="500" fill="hold"/>
                                        <p:tgtEl>
                                          <p:spTgt spid="217"/>
                                        </p:tgtEl>
                                        <p:attrNameLst>
                                          <p:attrName>ppt_x</p:attrName>
                                        </p:attrNameLst>
                                      </p:cBhvr>
                                      <p:tavLst>
                                        <p:tav tm="0">
                                          <p:val>
                                            <p:strVal val="#ppt_x"/>
                                          </p:val>
                                        </p:tav>
                                        <p:tav tm="100000">
                                          <p:val>
                                            <p:strVal val="#ppt_x"/>
                                          </p:val>
                                        </p:tav>
                                      </p:tavLst>
                                    </p:anim>
                                    <p:anim calcmode="lin" valueType="num">
                                      <p:cBhvr additive="base">
                                        <p:cTn id="13" dur="500" fill="hold"/>
                                        <p:tgtEl>
                                          <p:spTgt spid="21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15"/>
                                        </p:tgtEl>
                                        <p:attrNameLst>
                                          <p:attrName>style.visibility</p:attrName>
                                        </p:attrNameLst>
                                      </p:cBhvr>
                                      <p:to>
                                        <p:strVal val="visible"/>
                                      </p:to>
                                    </p:set>
                                    <p:anim calcmode="lin" valueType="num">
                                      <p:cBhvr additive="base">
                                        <p:cTn id="17" dur="500" fill="hold"/>
                                        <p:tgtEl>
                                          <p:spTgt spid="215"/>
                                        </p:tgtEl>
                                        <p:attrNameLst>
                                          <p:attrName>ppt_x</p:attrName>
                                        </p:attrNameLst>
                                      </p:cBhvr>
                                      <p:tavLst>
                                        <p:tav tm="0">
                                          <p:val>
                                            <p:strVal val="#ppt_x"/>
                                          </p:val>
                                        </p:tav>
                                        <p:tav tm="100000">
                                          <p:val>
                                            <p:strVal val="#ppt_x"/>
                                          </p:val>
                                        </p:tav>
                                      </p:tavLst>
                                    </p:anim>
                                    <p:anim calcmode="lin" valueType="num">
                                      <p:cBhvr additive="base">
                                        <p:cTn id="18" dur="500" fill="hold"/>
                                        <p:tgtEl>
                                          <p:spTgt spid="215"/>
                                        </p:tgtEl>
                                        <p:attrNameLst>
                                          <p:attrName>ppt_y</p:attrName>
                                        </p:attrNameLst>
                                      </p:cBhvr>
                                      <p:tavLst>
                                        <p:tav tm="0">
                                          <p:val>
                                            <p:strVal val="0-#ppt_h/2"/>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fill="hold"/>
                                        <p:tgtEl>
                                          <p:spTgt spid="42"/>
                                        </p:tgtEl>
                                        <p:attrNameLst>
                                          <p:attrName>ppt_x</p:attrName>
                                        </p:attrNameLst>
                                      </p:cBhvr>
                                      <p:tavLst>
                                        <p:tav tm="0">
                                          <p:val>
                                            <p:strVal val="0-#ppt_w/2"/>
                                          </p:val>
                                        </p:tav>
                                        <p:tav tm="100000">
                                          <p:val>
                                            <p:strVal val="#ppt_x"/>
                                          </p:val>
                                        </p:tav>
                                      </p:tavLst>
                                    </p:anim>
                                    <p:anim calcmode="lin" valueType="num">
                                      <p:cBhvr additive="base">
                                        <p:cTn id="33"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P spid="217" grpId="0" animBg="1"/>
      <p:bldP spid="2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00230"/>
        </a:solidFill>
        <a:effectLst/>
      </p:bgPr>
    </p:bg>
    <p:spTree>
      <p:nvGrpSpPr>
        <p:cNvPr id="1" name=""/>
        <p:cNvGrpSpPr/>
        <p:nvPr/>
      </p:nvGrpSpPr>
      <p:grpSpPr>
        <a:xfrm>
          <a:off x="0" y="0"/>
          <a:ext cx="0" cy="0"/>
          <a:chOff x="0" y="0"/>
          <a:chExt cx="0" cy="0"/>
        </a:xfrm>
      </p:grpSpPr>
      <p:sp>
        <p:nvSpPr>
          <p:cNvPr id="215" name="Don’t let a negative prevailing mood sway…"/>
          <p:cNvSpPr txBox="1">
            <a:spLocks noGrp="1"/>
          </p:cNvSpPr>
          <p:nvPr>
            <p:ph type="title"/>
          </p:nvPr>
        </p:nvSpPr>
        <p:spPr>
          <a:xfrm>
            <a:off x="3687890" y="1206499"/>
            <a:ext cx="16109934" cy="2715680"/>
          </a:xfrm>
          <a:prstGeom prst="rect">
            <a:avLst/>
          </a:prstGeom>
        </p:spPr>
        <p:txBody>
          <a:bodyPr>
            <a:normAutofit/>
          </a:bodyPr>
          <a:lstStyle/>
          <a:p>
            <a:pPr defTabSz="457200">
              <a:lnSpc>
                <a:spcPts val="9600"/>
              </a:lnSpc>
              <a:spcBef>
                <a:spcPts val="1000"/>
              </a:spcBef>
              <a:defRPr sz="7000" b="0" spc="0">
                <a:solidFill>
                  <a:srgbClr val="EACBD0"/>
                </a:solidFill>
                <a:latin typeface="Yu Mincho Regular"/>
                <a:ea typeface="Yu Mincho Regular"/>
                <a:cs typeface="Yu Mincho Regular"/>
                <a:sym typeface="Yu Mincho Regular"/>
              </a:defRPr>
            </a:pPr>
            <a:r>
              <a:rPr lang="en-US" sz="6600" spc="100" dirty="0">
                <a:solidFill>
                  <a:srgbClr val="EACBD0"/>
                </a:solidFill>
                <a:latin typeface="Yu Mincho" panose="02020400000000000000" pitchFamily="18" charset="-128"/>
                <a:ea typeface="Yu Mincho" panose="02020400000000000000" pitchFamily="18" charset="-128"/>
              </a:rPr>
              <a:t>Fear of investing and fear of missing out:</a:t>
            </a:r>
          </a:p>
        </p:txBody>
      </p:sp>
      <p:pic>
        <p:nvPicPr>
          <p:cNvPr id="216" name="FinTech-logoAsset 1.png" descr="FinTech-logoAsset 1.png"/>
          <p:cNvPicPr>
            <a:picLocks noChangeAspect="1"/>
          </p:cNvPicPr>
          <p:nvPr/>
        </p:nvPicPr>
        <p:blipFill>
          <a:blip r:embed="rId3">
            <a:alphaModFix amt="13000"/>
          </a:blip>
          <a:stretch>
            <a:fillRect/>
          </a:stretch>
        </p:blipFill>
        <p:spPr>
          <a:xfrm>
            <a:off x="9309279" y="4401375"/>
            <a:ext cx="5103685" cy="4913249"/>
          </a:xfrm>
          <a:prstGeom prst="rect">
            <a:avLst/>
          </a:prstGeom>
          <a:ln w="12700">
            <a:miter lim="400000"/>
          </a:ln>
        </p:spPr>
      </p:pic>
      <p:sp>
        <p:nvSpPr>
          <p:cNvPr id="217" name="Line"/>
          <p:cNvSpPr/>
          <p:nvPr/>
        </p:nvSpPr>
        <p:spPr>
          <a:xfrm flipV="1">
            <a:off x="3033197" y="781556"/>
            <a:ext cx="1" cy="1905001"/>
          </a:xfrm>
          <a:prstGeom prst="line">
            <a:avLst/>
          </a:prstGeom>
          <a:ln w="25400">
            <a:solidFill>
              <a:srgbClr val="E6147A"/>
            </a:solidFill>
            <a:miter lim="400000"/>
          </a:ln>
        </p:spPr>
        <p:txBody>
          <a:bodyPr lIns="50800" tIns="50800" rIns="50800" bIns="50800" anchor="ctr"/>
          <a:lstStyle/>
          <a:p>
            <a:endParaRPr/>
          </a:p>
        </p:txBody>
      </p:sp>
      <p:sp>
        <p:nvSpPr>
          <p:cNvPr id="218" name="05"/>
          <p:cNvSpPr txBox="1"/>
          <p:nvPr/>
        </p:nvSpPr>
        <p:spPr>
          <a:xfrm>
            <a:off x="1576425" y="1206500"/>
            <a:ext cx="1071714" cy="1435100"/>
          </a:xfrm>
          <a:prstGeom prst="rect">
            <a:avLst/>
          </a:prstGeom>
          <a:solidFill>
            <a:srgbClr val="10023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defTabSz="825500">
              <a:defRPr sz="7000">
                <a:solidFill>
                  <a:srgbClr val="EACBD0"/>
                </a:solidFill>
                <a:latin typeface="Agency FB"/>
                <a:ea typeface="Agency FB"/>
                <a:cs typeface="Agency FB"/>
                <a:sym typeface="Agency FB"/>
              </a:defRPr>
            </a:lvl1pPr>
          </a:lstStyle>
          <a:p>
            <a:r>
              <a:rPr lang="en-IN" dirty="0"/>
              <a:t>19</a:t>
            </a:r>
            <a:endParaRPr dirty="0"/>
          </a:p>
        </p:txBody>
      </p:sp>
      <p:grpSp>
        <p:nvGrpSpPr>
          <p:cNvPr id="10" name="Group 9">
            <a:extLst>
              <a:ext uri="{FF2B5EF4-FFF2-40B4-BE49-F238E27FC236}">
                <a16:creationId xmlns:a16="http://schemas.microsoft.com/office/drawing/2014/main" id="{42BA0CA9-E6F2-02D8-10EF-E866F77E2A6E}"/>
              </a:ext>
            </a:extLst>
          </p:cNvPr>
          <p:cNvGrpSpPr/>
          <p:nvPr/>
        </p:nvGrpSpPr>
        <p:grpSpPr>
          <a:xfrm>
            <a:off x="2894587" y="6655188"/>
            <a:ext cx="18720000" cy="1504270"/>
            <a:chOff x="2832190" y="4963887"/>
            <a:chExt cx="18720000" cy="1504270"/>
          </a:xfrm>
        </p:grpSpPr>
        <p:grpSp>
          <p:nvGrpSpPr>
            <p:cNvPr id="5" name="Group 4">
              <a:extLst>
                <a:ext uri="{FF2B5EF4-FFF2-40B4-BE49-F238E27FC236}">
                  <a16:creationId xmlns:a16="http://schemas.microsoft.com/office/drawing/2014/main" id="{0586259D-7473-15AA-9A2F-2623490FCDE5}"/>
                </a:ext>
              </a:extLst>
            </p:cNvPr>
            <p:cNvGrpSpPr/>
            <p:nvPr/>
          </p:nvGrpSpPr>
          <p:grpSpPr>
            <a:xfrm>
              <a:off x="2832190" y="4963887"/>
              <a:ext cx="18720000" cy="1504270"/>
              <a:chOff x="2832190" y="4963887"/>
              <a:chExt cx="18720000" cy="1504270"/>
            </a:xfrm>
          </p:grpSpPr>
          <p:sp>
            <p:nvSpPr>
              <p:cNvPr id="13" name="02  Even ‘stressed’ market phases can produce remarkable opportunities.">
                <a:extLst>
                  <a:ext uri="{FF2B5EF4-FFF2-40B4-BE49-F238E27FC236}">
                    <a16:creationId xmlns:a16="http://schemas.microsoft.com/office/drawing/2014/main" id="{1555B4CD-88B0-AA4C-EF71-4A1E8A13C69D}"/>
                  </a:ext>
                </a:extLst>
              </p:cNvPr>
              <p:cNvSpPr/>
              <p:nvPr/>
            </p:nvSpPr>
            <p:spPr>
              <a:xfrm>
                <a:off x="2832190" y="4963887"/>
                <a:ext cx="18720000" cy="1504270"/>
              </a:xfrm>
              <a:prstGeom prst="roundRect">
                <a:avLst>
                  <a:gd name="adj" fmla="val 15000"/>
                </a:avLst>
              </a:prstGeom>
              <a:solidFill>
                <a:srgbClr val="FFFFFF"/>
              </a:solidFill>
              <a:ln w="12700">
                <a:miter lim="400000"/>
              </a:ln>
              <a:effectLst>
                <a:reflection stA="15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endParaRPr lang="en-IN" dirty="0"/>
              </a:p>
            </p:txBody>
          </p:sp>
          <p:sp>
            <p:nvSpPr>
              <p:cNvPr id="16" name="Line">
                <a:extLst>
                  <a:ext uri="{FF2B5EF4-FFF2-40B4-BE49-F238E27FC236}">
                    <a16:creationId xmlns:a16="http://schemas.microsoft.com/office/drawing/2014/main" id="{4A666540-A5D9-04A2-D9A2-EDD515D2C08A}"/>
                  </a:ext>
                </a:extLst>
              </p:cNvPr>
              <p:cNvSpPr/>
              <p:nvPr/>
            </p:nvSpPr>
            <p:spPr>
              <a:xfrm flipV="1">
                <a:off x="2894777" y="5348909"/>
                <a:ext cx="0" cy="734227"/>
              </a:xfrm>
              <a:prstGeom prst="line">
                <a:avLst/>
              </a:prstGeom>
              <a:ln w="127000">
                <a:solidFill>
                  <a:srgbClr val="26F700"/>
                </a:solidFill>
                <a:miter lim="400000"/>
              </a:ln>
            </p:spPr>
            <p:txBody>
              <a:bodyPr lIns="50800" tIns="50800" rIns="50800" bIns="50800" anchor="ctr"/>
              <a:lstStyle/>
              <a:p>
                <a:endParaRPr dirty="0"/>
              </a:p>
            </p:txBody>
          </p:sp>
        </p:grpSp>
        <p:sp>
          <p:nvSpPr>
            <p:cNvPr id="8" name="TextBox 7">
              <a:extLst>
                <a:ext uri="{FF2B5EF4-FFF2-40B4-BE49-F238E27FC236}">
                  <a16:creationId xmlns:a16="http://schemas.microsoft.com/office/drawing/2014/main" id="{1714F8D2-15CC-7411-089D-A2075DD1D901}"/>
                </a:ext>
              </a:extLst>
            </p:cNvPr>
            <p:cNvSpPr txBox="1"/>
            <p:nvPr/>
          </p:nvSpPr>
          <p:spPr>
            <a:xfrm>
              <a:off x="4045508" y="5203061"/>
              <a:ext cx="17241750"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defRPr sz="3000">
                  <a:solidFill>
                    <a:srgbClr val="100230"/>
                  </a:solidFill>
                  <a:latin typeface="Avenir Book"/>
                  <a:ea typeface="Avenir Book"/>
                  <a:cs typeface="Avenir Book"/>
                  <a:sym typeface="Avenir Book"/>
                </a:defRPr>
              </a:pPr>
              <a:r>
                <a:rPr lang="en-IN" dirty="0"/>
                <a:t>Even more damaging for successful investments is the fear of missing out. Comparison is part of human nature.</a:t>
              </a:r>
            </a:p>
          </p:txBody>
        </p:sp>
        <p:sp>
          <p:nvSpPr>
            <p:cNvPr id="9" name="TextBox 8">
              <a:extLst>
                <a:ext uri="{FF2B5EF4-FFF2-40B4-BE49-F238E27FC236}">
                  <a16:creationId xmlns:a16="http://schemas.microsoft.com/office/drawing/2014/main" id="{6921F1C4-FC19-F9AB-0ECB-05FA358CD83D}"/>
                </a:ext>
              </a:extLst>
            </p:cNvPr>
            <p:cNvSpPr txBox="1"/>
            <p:nvPr/>
          </p:nvSpPr>
          <p:spPr>
            <a:xfrm>
              <a:off x="3329891" y="5203061"/>
              <a:ext cx="71561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IN" sz="3000" dirty="0">
                  <a:solidFill>
                    <a:srgbClr val="806883"/>
                  </a:solidFill>
                  <a:latin typeface="Avenir Heavy"/>
                  <a:ea typeface="Avenir Heavy"/>
                  <a:cs typeface="Avenir Heavy"/>
                  <a:sym typeface="Avenir Heavy"/>
                </a:rPr>
                <a:t>02</a:t>
              </a:r>
              <a:endParaRPr kumimoji="0" lang="en-US" sz="3000" b="0" i="0" u="none" strike="noStrike" cap="none" spc="0" normalizeH="0" baseline="0" dirty="0">
                <a:ln>
                  <a:noFill/>
                </a:ln>
                <a:solidFill>
                  <a:srgbClr val="FFFFFF"/>
                </a:solidFill>
                <a:effectLst/>
                <a:uFillTx/>
                <a:latin typeface="+mn-lt"/>
                <a:ea typeface="+mn-ea"/>
                <a:cs typeface="+mn-cs"/>
                <a:sym typeface="Helvetica Neue"/>
              </a:endParaRPr>
            </a:p>
          </p:txBody>
        </p:sp>
      </p:grpSp>
      <p:grpSp>
        <p:nvGrpSpPr>
          <p:cNvPr id="42" name="Group 41">
            <a:extLst>
              <a:ext uri="{FF2B5EF4-FFF2-40B4-BE49-F238E27FC236}">
                <a16:creationId xmlns:a16="http://schemas.microsoft.com/office/drawing/2014/main" id="{4A033BE1-5ABE-28BB-A54A-0B15E5537197}"/>
              </a:ext>
            </a:extLst>
          </p:cNvPr>
          <p:cNvGrpSpPr/>
          <p:nvPr/>
        </p:nvGrpSpPr>
        <p:grpSpPr>
          <a:xfrm>
            <a:off x="2894587" y="4052809"/>
            <a:ext cx="18720000" cy="2160763"/>
            <a:chOff x="2832190" y="4940804"/>
            <a:chExt cx="18720000" cy="2160763"/>
          </a:xfrm>
        </p:grpSpPr>
        <p:grpSp>
          <p:nvGrpSpPr>
            <p:cNvPr id="43" name="Group 42">
              <a:extLst>
                <a:ext uri="{FF2B5EF4-FFF2-40B4-BE49-F238E27FC236}">
                  <a16:creationId xmlns:a16="http://schemas.microsoft.com/office/drawing/2014/main" id="{889FB950-AF77-4012-E580-CF7DB828A7CA}"/>
                </a:ext>
              </a:extLst>
            </p:cNvPr>
            <p:cNvGrpSpPr/>
            <p:nvPr/>
          </p:nvGrpSpPr>
          <p:grpSpPr>
            <a:xfrm>
              <a:off x="2832190" y="4940804"/>
              <a:ext cx="18720000" cy="2160763"/>
              <a:chOff x="2832190" y="4940804"/>
              <a:chExt cx="18720000" cy="2160763"/>
            </a:xfrm>
          </p:grpSpPr>
          <p:sp>
            <p:nvSpPr>
              <p:cNvPr id="46" name="02  Even ‘stressed’ market phases can produce remarkable opportunities.">
                <a:extLst>
                  <a:ext uri="{FF2B5EF4-FFF2-40B4-BE49-F238E27FC236}">
                    <a16:creationId xmlns:a16="http://schemas.microsoft.com/office/drawing/2014/main" id="{536CC983-0FC9-9415-4C15-D1BB726D8247}"/>
                  </a:ext>
                </a:extLst>
              </p:cNvPr>
              <p:cNvSpPr/>
              <p:nvPr/>
            </p:nvSpPr>
            <p:spPr>
              <a:xfrm>
                <a:off x="2832190" y="4940804"/>
                <a:ext cx="18720000" cy="2160763"/>
              </a:xfrm>
              <a:prstGeom prst="roundRect">
                <a:avLst>
                  <a:gd name="adj" fmla="val 15000"/>
                </a:avLst>
              </a:prstGeom>
              <a:solidFill>
                <a:srgbClr val="FFFFFF"/>
              </a:solidFill>
              <a:ln w="12700">
                <a:miter lim="400000"/>
              </a:ln>
              <a:effectLst>
                <a:reflection stA="15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endParaRPr lang="en-IN" dirty="0"/>
              </a:p>
            </p:txBody>
          </p:sp>
          <p:sp>
            <p:nvSpPr>
              <p:cNvPr id="47" name="Line">
                <a:extLst>
                  <a:ext uri="{FF2B5EF4-FFF2-40B4-BE49-F238E27FC236}">
                    <a16:creationId xmlns:a16="http://schemas.microsoft.com/office/drawing/2014/main" id="{A0B70630-3D8D-4E11-EC36-91B0C055835D}"/>
                  </a:ext>
                </a:extLst>
              </p:cNvPr>
              <p:cNvSpPr/>
              <p:nvPr/>
            </p:nvSpPr>
            <p:spPr>
              <a:xfrm flipV="1">
                <a:off x="2894967" y="5516857"/>
                <a:ext cx="0" cy="1008657"/>
              </a:xfrm>
              <a:prstGeom prst="line">
                <a:avLst/>
              </a:prstGeom>
              <a:ln w="127000">
                <a:solidFill>
                  <a:srgbClr val="26F700"/>
                </a:solidFill>
                <a:miter lim="400000"/>
              </a:ln>
            </p:spPr>
            <p:txBody>
              <a:bodyPr lIns="50800" tIns="50800" rIns="50800" bIns="50800" anchor="ctr"/>
              <a:lstStyle/>
              <a:p>
                <a:endParaRPr/>
              </a:p>
            </p:txBody>
          </p:sp>
        </p:grpSp>
        <p:sp>
          <p:nvSpPr>
            <p:cNvPr id="44" name="TextBox 43">
              <a:extLst>
                <a:ext uri="{FF2B5EF4-FFF2-40B4-BE49-F238E27FC236}">
                  <a16:creationId xmlns:a16="http://schemas.microsoft.com/office/drawing/2014/main" id="{D51D30F6-3CC8-3348-92C8-E6A9B29ADAD8}"/>
                </a:ext>
              </a:extLst>
            </p:cNvPr>
            <p:cNvSpPr txBox="1"/>
            <p:nvPr/>
          </p:nvSpPr>
          <p:spPr>
            <a:xfrm>
              <a:off x="4170378" y="5277392"/>
              <a:ext cx="17117070" cy="14875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defRPr sz="3000">
                  <a:solidFill>
                    <a:srgbClr val="100230"/>
                  </a:solidFill>
                  <a:latin typeface="Avenir Book"/>
                  <a:ea typeface="Avenir Book"/>
                  <a:cs typeface="Avenir Book"/>
                  <a:sym typeface="Avenir Book"/>
                </a:defRPr>
              </a:pPr>
              <a:r>
                <a:rPr lang="en-IN" dirty="0"/>
                <a:t>Fear of investing can be summed up by hesitation at the thought of losing your investment in the marketplace. The fear of investment can lead to people hesitating and missing out on the opportunity to make a profit which ultimately affect their retirement provision.</a:t>
              </a:r>
            </a:p>
          </p:txBody>
        </p:sp>
        <p:sp>
          <p:nvSpPr>
            <p:cNvPr id="45" name="TextBox 44">
              <a:extLst>
                <a:ext uri="{FF2B5EF4-FFF2-40B4-BE49-F238E27FC236}">
                  <a16:creationId xmlns:a16="http://schemas.microsoft.com/office/drawing/2014/main" id="{DBB37324-C327-8633-88F3-B836F0737CCE}"/>
                </a:ext>
              </a:extLst>
            </p:cNvPr>
            <p:cNvSpPr txBox="1"/>
            <p:nvPr/>
          </p:nvSpPr>
          <p:spPr>
            <a:xfrm>
              <a:off x="3329891" y="5277392"/>
              <a:ext cx="71561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IN" sz="3000" dirty="0">
                  <a:solidFill>
                    <a:srgbClr val="806883"/>
                  </a:solidFill>
                  <a:latin typeface="Avenir Heavy"/>
                  <a:ea typeface="Avenir Heavy"/>
                  <a:cs typeface="Avenir Heavy"/>
                  <a:sym typeface="Avenir Heavy"/>
                </a:rPr>
                <a:t>01</a:t>
              </a:r>
              <a:endParaRPr kumimoji="0" lang="en-US" sz="3000" b="0" i="0" u="none" strike="noStrike" cap="none" spc="0" normalizeH="0" baseline="0" dirty="0">
                <a:ln>
                  <a:noFill/>
                </a:ln>
                <a:solidFill>
                  <a:srgbClr val="FFFFFF"/>
                </a:solidFill>
                <a:effectLst/>
                <a:uFillTx/>
                <a:latin typeface="+mn-lt"/>
                <a:ea typeface="+mn-ea"/>
                <a:cs typeface="+mn-cs"/>
                <a:sym typeface="Helvetica Neue"/>
              </a:endParaRPr>
            </a:p>
          </p:txBody>
        </p:sp>
      </p:grpSp>
      <p:grpSp>
        <p:nvGrpSpPr>
          <p:cNvPr id="19" name="Group 18">
            <a:extLst>
              <a:ext uri="{FF2B5EF4-FFF2-40B4-BE49-F238E27FC236}">
                <a16:creationId xmlns:a16="http://schemas.microsoft.com/office/drawing/2014/main" id="{97F4986C-AAAD-2F15-EE64-274D9C1ED0A6}"/>
              </a:ext>
            </a:extLst>
          </p:cNvPr>
          <p:cNvGrpSpPr/>
          <p:nvPr/>
        </p:nvGrpSpPr>
        <p:grpSpPr>
          <a:xfrm>
            <a:off x="2894587" y="8601074"/>
            <a:ext cx="18720000" cy="1504270"/>
            <a:chOff x="2832190" y="4963887"/>
            <a:chExt cx="18720000" cy="1504270"/>
          </a:xfrm>
        </p:grpSpPr>
        <p:grpSp>
          <p:nvGrpSpPr>
            <p:cNvPr id="20" name="Group 19">
              <a:extLst>
                <a:ext uri="{FF2B5EF4-FFF2-40B4-BE49-F238E27FC236}">
                  <a16:creationId xmlns:a16="http://schemas.microsoft.com/office/drawing/2014/main" id="{5B22414A-B607-CC5D-E879-A1B776BD78BE}"/>
                </a:ext>
              </a:extLst>
            </p:cNvPr>
            <p:cNvGrpSpPr/>
            <p:nvPr/>
          </p:nvGrpSpPr>
          <p:grpSpPr>
            <a:xfrm>
              <a:off x="2832190" y="4963887"/>
              <a:ext cx="18720000" cy="1504270"/>
              <a:chOff x="2832190" y="4963887"/>
              <a:chExt cx="18720000" cy="1504270"/>
            </a:xfrm>
          </p:grpSpPr>
          <p:sp>
            <p:nvSpPr>
              <p:cNvPr id="23" name="02  Even ‘stressed’ market phases can produce remarkable opportunities.">
                <a:extLst>
                  <a:ext uri="{FF2B5EF4-FFF2-40B4-BE49-F238E27FC236}">
                    <a16:creationId xmlns:a16="http://schemas.microsoft.com/office/drawing/2014/main" id="{59DD6DDE-3C08-F69F-2EA4-882E6716C552}"/>
                  </a:ext>
                </a:extLst>
              </p:cNvPr>
              <p:cNvSpPr/>
              <p:nvPr/>
            </p:nvSpPr>
            <p:spPr>
              <a:xfrm>
                <a:off x="2832190" y="4963887"/>
                <a:ext cx="18720000" cy="1504270"/>
              </a:xfrm>
              <a:prstGeom prst="roundRect">
                <a:avLst>
                  <a:gd name="adj" fmla="val 15000"/>
                </a:avLst>
              </a:prstGeom>
              <a:solidFill>
                <a:srgbClr val="FFFFFF"/>
              </a:solidFill>
              <a:ln w="12700">
                <a:miter lim="400000"/>
              </a:ln>
              <a:effectLst>
                <a:reflection stA="15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endParaRPr lang="en-IN" dirty="0"/>
              </a:p>
            </p:txBody>
          </p:sp>
          <p:sp>
            <p:nvSpPr>
              <p:cNvPr id="24" name="Line">
                <a:extLst>
                  <a:ext uri="{FF2B5EF4-FFF2-40B4-BE49-F238E27FC236}">
                    <a16:creationId xmlns:a16="http://schemas.microsoft.com/office/drawing/2014/main" id="{8C29002C-CE60-F951-72F9-AC55D2951806}"/>
                  </a:ext>
                </a:extLst>
              </p:cNvPr>
              <p:cNvSpPr/>
              <p:nvPr/>
            </p:nvSpPr>
            <p:spPr>
              <a:xfrm flipV="1">
                <a:off x="2894777" y="5348909"/>
                <a:ext cx="0" cy="734227"/>
              </a:xfrm>
              <a:prstGeom prst="line">
                <a:avLst/>
              </a:prstGeom>
              <a:ln w="127000">
                <a:solidFill>
                  <a:srgbClr val="26F700"/>
                </a:solidFill>
                <a:miter lim="400000"/>
              </a:ln>
            </p:spPr>
            <p:txBody>
              <a:bodyPr lIns="50800" tIns="50800" rIns="50800" bIns="50800" anchor="ctr"/>
              <a:lstStyle/>
              <a:p>
                <a:endParaRPr dirty="0"/>
              </a:p>
            </p:txBody>
          </p:sp>
        </p:grpSp>
        <p:sp>
          <p:nvSpPr>
            <p:cNvPr id="21" name="TextBox 20">
              <a:extLst>
                <a:ext uri="{FF2B5EF4-FFF2-40B4-BE49-F238E27FC236}">
                  <a16:creationId xmlns:a16="http://schemas.microsoft.com/office/drawing/2014/main" id="{A213BDBC-51AA-1E15-17D3-508AB7B2C51B}"/>
                </a:ext>
              </a:extLst>
            </p:cNvPr>
            <p:cNvSpPr txBox="1"/>
            <p:nvPr/>
          </p:nvSpPr>
          <p:spPr>
            <a:xfrm>
              <a:off x="4045508" y="5203061"/>
              <a:ext cx="17241750"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defRPr sz="3000">
                  <a:solidFill>
                    <a:srgbClr val="100230"/>
                  </a:solidFill>
                  <a:latin typeface="Avenir Book"/>
                  <a:ea typeface="Avenir Book"/>
                  <a:cs typeface="Avenir Book"/>
                  <a:sym typeface="Avenir Book"/>
                </a:defRPr>
              </a:pPr>
              <a:r>
                <a:rPr lang="en-IN" dirty="0"/>
                <a:t>Implementing a strategic investment plan can help mitigate some of the effects of those natural human emotions.</a:t>
              </a:r>
            </a:p>
          </p:txBody>
        </p:sp>
        <p:sp>
          <p:nvSpPr>
            <p:cNvPr id="22" name="TextBox 21">
              <a:extLst>
                <a:ext uri="{FF2B5EF4-FFF2-40B4-BE49-F238E27FC236}">
                  <a16:creationId xmlns:a16="http://schemas.microsoft.com/office/drawing/2014/main" id="{849DC1E3-1F32-7C87-1CDA-5E849B9389A0}"/>
                </a:ext>
              </a:extLst>
            </p:cNvPr>
            <p:cNvSpPr txBox="1"/>
            <p:nvPr/>
          </p:nvSpPr>
          <p:spPr>
            <a:xfrm>
              <a:off x="3329891" y="5203061"/>
              <a:ext cx="71561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IN" sz="3000" dirty="0">
                  <a:solidFill>
                    <a:srgbClr val="806883"/>
                  </a:solidFill>
                  <a:latin typeface="Avenir Heavy"/>
                  <a:ea typeface="Avenir Heavy"/>
                  <a:cs typeface="Avenir Heavy"/>
                  <a:sym typeface="Avenir Heavy"/>
                </a:rPr>
                <a:t>03</a:t>
              </a:r>
              <a:endParaRPr kumimoji="0" lang="en-US" sz="3000" b="0" i="0" u="none" strike="noStrike" cap="none" spc="0" normalizeH="0" baseline="0" dirty="0">
                <a:ln>
                  <a:noFill/>
                </a:ln>
                <a:solidFill>
                  <a:srgbClr val="FFFFFF"/>
                </a:solidFill>
                <a:effectLst/>
                <a:uFillTx/>
                <a:latin typeface="+mn-lt"/>
                <a:ea typeface="+mn-ea"/>
                <a:cs typeface="+mn-cs"/>
                <a:sym typeface="Helvetica Neue"/>
              </a:endParaRPr>
            </a:p>
          </p:txBody>
        </p:sp>
      </p:grpSp>
      <p:grpSp>
        <p:nvGrpSpPr>
          <p:cNvPr id="3" name="Group 2">
            <a:extLst>
              <a:ext uri="{FF2B5EF4-FFF2-40B4-BE49-F238E27FC236}">
                <a16:creationId xmlns:a16="http://schemas.microsoft.com/office/drawing/2014/main" id="{51108DC2-A3FC-2CFD-12D2-E317F6221D26}"/>
              </a:ext>
            </a:extLst>
          </p:cNvPr>
          <p:cNvGrpSpPr/>
          <p:nvPr/>
        </p:nvGrpSpPr>
        <p:grpSpPr>
          <a:xfrm>
            <a:off x="21525131" y="954783"/>
            <a:ext cx="1905000" cy="1905000"/>
            <a:chOff x="21525131" y="954783"/>
            <a:chExt cx="1905000" cy="1905000"/>
          </a:xfrm>
        </p:grpSpPr>
        <p:sp>
          <p:nvSpPr>
            <p:cNvPr id="25" name="Teardrop 24">
              <a:extLst>
                <a:ext uri="{FF2B5EF4-FFF2-40B4-BE49-F238E27FC236}">
                  <a16:creationId xmlns:a16="http://schemas.microsoft.com/office/drawing/2014/main" id="{C6FA1CFF-DDEF-692F-C4DD-1618208DC910}"/>
                </a:ext>
              </a:extLst>
            </p:cNvPr>
            <p:cNvSpPr/>
            <p:nvPr/>
          </p:nvSpPr>
          <p:spPr>
            <a:xfrm>
              <a:off x="21525131" y="954783"/>
              <a:ext cx="1905000" cy="1905000"/>
            </a:xfrm>
            <a:prstGeom prst="teardrop">
              <a:avLst/>
            </a:prstGeom>
            <a:noFill/>
            <a:ln w="28575">
              <a:solidFill>
                <a:srgbClr val="25F800"/>
              </a:solidFill>
            </a:ln>
            <a:effectLst>
              <a:glow rad="228600">
                <a:schemeClr val="accent3">
                  <a:satMod val="175000"/>
                  <a:alpha val="40000"/>
                </a:schemeClr>
              </a:glow>
              <a:reflection stA="52000" endPos="30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solidFill>
                  <a:srgbClr val="EACBD0"/>
                </a:solidFill>
                <a:highlight>
                  <a:srgbClr val="00FF00"/>
                </a:highlight>
              </a:endParaRPr>
            </a:p>
          </p:txBody>
        </p:sp>
        <p:pic>
          <p:nvPicPr>
            <p:cNvPr id="26" name="Graphic 25">
              <a:extLst>
                <a:ext uri="{FF2B5EF4-FFF2-40B4-BE49-F238E27FC236}">
                  <a16:creationId xmlns:a16="http://schemas.microsoft.com/office/drawing/2014/main" id="{4BD64901-8C86-C49F-5F71-A2516ABD710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943031" y="1389450"/>
              <a:ext cx="1069200" cy="1069200"/>
            </a:xfrm>
            <a:prstGeom prst="rect">
              <a:avLst/>
            </a:prstGeom>
          </p:spPr>
        </p:pic>
      </p:grpSp>
    </p:spTree>
    <p:extLst>
      <p:ext uri="{BB962C8B-B14F-4D97-AF65-F5344CB8AC3E}">
        <p14:creationId xmlns:p14="http://schemas.microsoft.com/office/powerpoint/2010/main" val="12564756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8"/>
                                        </p:tgtEl>
                                        <p:attrNameLst>
                                          <p:attrName>style.visibility</p:attrName>
                                        </p:attrNameLst>
                                      </p:cBhvr>
                                      <p:to>
                                        <p:strVal val="visible"/>
                                      </p:to>
                                    </p:set>
                                    <p:anim calcmode="lin" valueType="num">
                                      <p:cBhvr additive="base">
                                        <p:cTn id="7" dur="500" fill="hold"/>
                                        <p:tgtEl>
                                          <p:spTgt spid="218"/>
                                        </p:tgtEl>
                                        <p:attrNameLst>
                                          <p:attrName>ppt_x</p:attrName>
                                        </p:attrNameLst>
                                      </p:cBhvr>
                                      <p:tavLst>
                                        <p:tav tm="0">
                                          <p:val>
                                            <p:strVal val="#ppt_x"/>
                                          </p:val>
                                        </p:tav>
                                        <p:tav tm="100000">
                                          <p:val>
                                            <p:strVal val="#ppt_x"/>
                                          </p:val>
                                        </p:tav>
                                      </p:tavLst>
                                    </p:anim>
                                    <p:anim calcmode="lin" valueType="num">
                                      <p:cBhvr additive="base">
                                        <p:cTn id="8" dur="500" fill="hold"/>
                                        <p:tgtEl>
                                          <p:spTgt spid="2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17"/>
                                        </p:tgtEl>
                                        <p:attrNameLst>
                                          <p:attrName>style.visibility</p:attrName>
                                        </p:attrNameLst>
                                      </p:cBhvr>
                                      <p:to>
                                        <p:strVal val="visible"/>
                                      </p:to>
                                    </p:set>
                                    <p:anim calcmode="lin" valueType="num">
                                      <p:cBhvr additive="base">
                                        <p:cTn id="12" dur="500" fill="hold"/>
                                        <p:tgtEl>
                                          <p:spTgt spid="217"/>
                                        </p:tgtEl>
                                        <p:attrNameLst>
                                          <p:attrName>ppt_x</p:attrName>
                                        </p:attrNameLst>
                                      </p:cBhvr>
                                      <p:tavLst>
                                        <p:tav tm="0">
                                          <p:val>
                                            <p:strVal val="#ppt_x"/>
                                          </p:val>
                                        </p:tav>
                                        <p:tav tm="100000">
                                          <p:val>
                                            <p:strVal val="#ppt_x"/>
                                          </p:val>
                                        </p:tav>
                                      </p:tavLst>
                                    </p:anim>
                                    <p:anim calcmode="lin" valueType="num">
                                      <p:cBhvr additive="base">
                                        <p:cTn id="13" dur="500" fill="hold"/>
                                        <p:tgtEl>
                                          <p:spTgt spid="21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15"/>
                                        </p:tgtEl>
                                        <p:attrNameLst>
                                          <p:attrName>style.visibility</p:attrName>
                                        </p:attrNameLst>
                                      </p:cBhvr>
                                      <p:to>
                                        <p:strVal val="visible"/>
                                      </p:to>
                                    </p:set>
                                    <p:anim calcmode="lin" valueType="num">
                                      <p:cBhvr additive="base">
                                        <p:cTn id="17" dur="500" fill="hold"/>
                                        <p:tgtEl>
                                          <p:spTgt spid="215"/>
                                        </p:tgtEl>
                                        <p:attrNameLst>
                                          <p:attrName>ppt_x</p:attrName>
                                        </p:attrNameLst>
                                      </p:cBhvr>
                                      <p:tavLst>
                                        <p:tav tm="0">
                                          <p:val>
                                            <p:strVal val="#ppt_x"/>
                                          </p:val>
                                        </p:tav>
                                        <p:tav tm="100000">
                                          <p:val>
                                            <p:strVal val="#ppt_x"/>
                                          </p:val>
                                        </p:tav>
                                      </p:tavLst>
                                    </p:anim>
                                    <p:anim calcmode="lin" valueType="num">
                                      <p:cBhvr additive="base">
                                        <p:cTn id="18" dur="500" fill="hold"/>
                                        <p:tgtEl>
                                          <p:spTgt spid="215"/>
                                        </p:tgtEl>
                                        <p:attrNameLst>
                                          <p:attrName>ppt_y</p:attrName>
                                        </p:attrNameLst>
                                      </p:cBhvr>
                                      <p:tavLst>
                                        <p:tav tm="0">
                                          <p:val>
                                            <p:strVal val="0-#ppt_h/2"/>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additive="base">
                                        <p:cTn id="26" dur="500" fill="hold"/>
                                        <p:tgtEl>
                                          <p:spTgt spid="42"/>
                                        </p:tgtEl>
                                        <p:attrNameLst>
                                          <p:attrName>ppt_x</p:attrName>
                                        </p:attrNameLst>
                                      </p:cBhvr>
                                      <p:tavLst>
                                        <p:tav tm="0">
                                          <p:val>
                                            <p:strVal val="0-#ppt_w/2"/>
                                          </p:val>
                                        </p:tav>
                                        <p:tav tm="100000">
                                          <p:val>
                                            <p:strVal val="#ppt_x"/>
                                          </p:val>
                                        </p:tav>
                                      </p:tavLst>
                                    </p:anim>
                                    <p:anim calcmode="lin" valueType="num">
                                      <p:cBhvr additive="base">
                                        <p:cTn id="27"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0-#ppt_w/2"/>
                                          </p:val>
                                        </p:tav>
                                        <p:tav tm="100000">
                                          <p:val>
                                            <p:strVal val="#ppt_x"/>
                                          </p:val>
                                        </p:tav>
                                      </p:tavLst>
                                    </p:anim>
                                    <p:anim calcmode="lin" valueType="num">
                                      <p:cBhvr additive="base">
                                        <p:cTn id="39"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P spid="217" grpId="0" animBg="1"/>
      <p:bldP spid="2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00230"/>
        </a:solidFill>
        <a:effectLst/>
      </p:bgPr>
    </p:bg>
    <p:spTree>
      <p:nvGrpSpPr>
        <p:cNvPr id="1" name=""/>
        <p:cNvGrpSpPr/>
        <p:nvPr/>
      </p:nvGrpSpPr>
      <p:grpSpPr>
        <a:xfrm>
          <a:off x="0" y="0"/>
          <a:ext cx="0" cy="0"/>
          <a:chOff x="0" y="0"/>
          <a:chExt cx="0" cy="0"/>
        </a:xfrm>
      </p:grpSpPr>
      <p:sp>
        <p:nvSpPr>
          <p:cNvPr id="215" name="Don’t let a negative prevailing mood sway…"/>
          <p:cNvSpPr txBox="1">
            <a:spLocks noGrp="1"/>
          </p:cNvSpPr>
          <p:nvPr>
            <p:ph type="title"/>
          </p:nvPr>
        </p:nvSpPr>
        <p:spPr>
          <a:xfrm>
            <a:off x="3687890" y="1206499"/>
            <a:ext cx="16109934" cy="2715680"/>
          </a:xfrm>
          <a:prstGeom prst="rect">
            <a:avLst/>
          </a:prstGeom>
        </p:spPr>
        <p:txBody>
          <a:bodyPr>
            <a:normAutofit/>
          </a:bodyPr>
          <a:lstStyle/>
          <a:p>
            <a:pPr defTabSz="457200">
              <a:lnSpc>
                <a:spcPts val="9600"/>
              </a:lnSpc>
              <a:spcBef>
                <a:spcPts val="1000"/>
              </a:spcBef>
              <a:defRPr sz="7000" b="0" spc="0">
                <a:solidFill>
                  <a:srgbClr val="EACBD0"/>
                </a:solidFill>
                <a:latin typeface="Yu Mincho Regular"/>
                <a:ea typeface="Yu Mincho Regular"/>
                <a:cs typeface="Yu Mincho Regular"/>
                <a:sym typeface="Yu Mincho Regular"/>
              </a:defRPr>
            </a:pPr>
            <a:r>
              <a:rPr lang="en-US" sz="6600" spc="100" dirty="0">
                <a:solidFill>
                  <a:srgbClr val="EACBD0"/>
                </a:solidFill>
                <a:latin typeface="Yu Mincho" panose="02020400000000000000" pitchFamily="18" charset="-128"/>
                <a:ea typeface="Yu Mincho" panose="02020400000000000000" pitchFamily="18" charset="-128"/>
              </a:rPr>
              <a:t>Choice paralysis:</a:t>
            </a:r>
          </a:p>
        </p:txBody>
      </p:sp>
      <p:pic>
        <p:nvPicPr>
          <p:cNvPr id="216" name="FinTech-logoAsset 1.png" descr="FinTech-logoAsset 1.png"/>
          <p:cNvPicPr>
            <a:picLocks noChangeAspect="1"/>
          </p:cNvPicPr>
          <p:nvPr/>
        </p:nvPicPr>
        <p:blipFill>
          <a:blip r:embed="rId3">
            <a:alphaModFix amt="13000"/>
          </a:blip>
          <a:stretch>
            <a:fillRect/>
          </a:stretch>
        </p:blipFill>
        <p:spPr>
          <a:xfrm>
            <a:off x="9309279" y="4401375"/>
            <a:ext cx="5103685" cy="4913249"/>
          </a:xfrm>
          <a:prstGeom prst="rect">
            <a:avLst/>
          </a:prstGeom>
          <a:ln w="12700">
            <a:miter lim="400000"/>
          </a:ln>
        </p:spPr>
      </p:pic>
      <p:sp>
        <p:nvSpPr>
          <p:cNvPr id="217" name="Line"/>
          <p:cNvSpPr/>
          <p:nvPr/>
        </p:nvSpPr>
        <p:spPr>
          <a:xfrm flipV="1">
            <a:off x="3033197" y="781556"/>
            <a:ext cx="1" cy="1905001"/>
          </a:xfrm>
          <a:prstGeom prst="line">
            <a:avLst/>
          </a:prstGeom>
          <a:ln w="25400">
            <a:solidFill>
              <a:srgbClr val="E6147A"/>
            </a:solidFill>
            <a:miter lim="400000"/>
          </a:ln>
        </p:spPr>
        <p:txBody>
          <a:bodyPr lIns="50800" tIns="50800" rIns="50800" bIns="50800" anchor="ctr"/>
          <a:lstStyle/>
          <a:p>
            <a:endParaRPr/>
          </a:p>
        </p:txBody>
      </p:sp>
      <p:sp>
        <p:nvSpPr>
          <p:cNvPr id="218" name="05"/>
          <p:cNvSpPr txBox="1"/>
          <p:nvPr/>
        </p:nvSpPr>
        <p:spPr>
          <a:xfrm>
            <a:off x="1576425" y="1206500"/>
            <a:ext cx="1071714" cy="1435100"/>
          </a:xfrm>
          <a:prstGeom prst="rect">
            <a:avLst/>
          </a:prstGeom>
          <a:solidFill>
            <a:srgbClr val="10023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defTabSz="825500">
              <a:defRPr sz="7000">
                <a:solidFill>
                  <a:srgbClr val="EACBD0"/>
                </a:solidFill>
                <a:latin typeface="Agency FB"/>
                <a:ea typeface="Agency FB"/>
                <a:cs typeface="Agency FB"/>
                <a:sym typeface="Agency FB"/>
              </a:defRPr>
            </a:lvl1pPr>
          </a:lstStyle>
          <a:p>
            <a:r>
              <a:rPr lang="en-IN" dirty="0"/>
              <a:t>20</a:t>
            </a:r>
            <a:endParaRPr dirty="0"/>
          </a:p>
        </p:txBody>
      </p:sp>
      <p:grpSp>
        <p:nvGrpSpPr>
          <p:cNvPr id="10" name="Group 9">
            <a:extLst>
              <a:ext uri="{FF2B5EF4-FFF2-40B4-BE49-F238E27FC236}">
                <a16:creationId xmlns:a16="http://schemas.microsoft.com/office/drawing/2014/main" id="{42BA0CA9-E6F2-02D8-10EF-E866F77E2A6E}"/>
              </a:ext>
            </a:extLst>
          </p:cNvPr>
          <p:cNvGrpSpPr/>
          <p:nvPr/>
        </p:nvGrpSpPr>
        <p:grpSpPr>
          <a:xfrm>
            <a:off x="2894587" y="6384843"/>
            <a:ext cx="18720000" cy="1504270"/>
            <a:chOff x="2832190" y="4963887"/>
            <a:chExt cx="18720000" cy="1504270"/>
          </a:xfrm>
        </p:grpSpPr>
        <p:grpSp>
          <p:nvGrpSpPr>
            <p:cNvPr id="5" name="Group 4">
              <a:extLst>
                <a:ext uri="{FF2B5EF4-FFF2-40B4-BE49-F238E27FC236}">
                  <a16:creationId xmlns:a16="http://schemas.microsoft.com/office/drawing/2014/main" id="{0586259D-7473-15AA-9A2F-2623490FCDE5}"/>
                </a:ext>
              </a:extLst>
            </p:cNvPr>
            <p:cNvGrpSpPr/>
            <p:nvPr/>
          </p:nvGrpSpPr>
          <p:grpSpPr>
            <a:xfrm>
              <a:off x="2832190" y="4963887"/>
              <a:ext cx="18720000" cy="1504270"/>
              <a:chOff x="2832190" y="4963887"/>
              <a:chExt cx="18720000" cy="1504270"/>
            </a:xfrm>
          </p:grpSpPr>
          <p:sp>
            <p:nvSpPr>
              <p:cNvPr id="13" name="02  Even ‘stressed’ market phases can produce remarkable opportunities.">
                <a:extLst>
                  <a:ext uri="{FF2B5EF4-FFF2-40B4-BE49-F238E27FC236}">
                    <a16:creationId xmlns:a16="http://schemas.microsoft.com/office/drawing/2014/main" id="{1555B4CD-88B0-AA4C-EF71-4A1E8A13C69D}"/>
                  </a:ext>
                </a:extLst>
              </p:cNvPr>
              <p:cNvSpPr/>
              <p:nvPr/>
            </p:nvSpPr>
            <p:spPr>
              <a:xfrm>
                <a:off x="2832190" y="4963887"/>
                <a:ext cx="18720000" cy="1504270"/>
              </a:xfrm>
              <a:prstGeom prst="roundRect">
                <a:avLst>
                  <a:gd name="adj" fmla="val 15000"/>
                </a:avLst>
              </a:prstGeom>
              <a:solidFill>
                <a:srgbClr val="FFFFFF"/>
              </a:solidFill>
              <a:ln w="12700">
                <a:miter lim="400000"/>
              </a:ln>
              <a:effectLst>
                <a:reflection stA="15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endParaRPr lang="en-IN" dirty="0"/>
              </a:p>
            </p:txBody>
          </p:sp>
          <p:sp>
            <p:nvSpPr>
              <p:cNvPr id="16" name="Line">
                <a:extLst>
                  <a:ext uri="{FF2B5EF4-FFF2-40B4-BE49-F238E27FC236}">
                    <a16:creationId xmlns:a16="http://schemas.microsoft.com/office/drawing/2014/main" id="{4A666540-A5D9-04A2-D9A2-EDD515D2C08A}"/>
                  </a:ext>
                </a:extLst>
              </p:cNvPr>
              <p:cNvSpPr/>
              <p:nvPr/>
            </p:nvSpPr>
            <p:spPr>
              <a:xfrm flipV="1">
                <a:off x="2894777" y="5348909"/>
                <a:ext cx="0" cy="734227"/>
              </a:xfrm>
              <a:prstGeom prst="line">
                <a:avLst/>
              </a:prstGeom>
              <a:ln w="127000">
                <a:solidFill>
                  <a:srgbClr val="26F700"/>
                </a:solidFill>
                <a:miter lim="400000"/>
              </a:ln>
            </p:spPr>
            <p:txBody>
              <a:bodyPr lIns="50800" tIns="50800" rIns="50800" bIns="50800" anchor="ctr"/>
              <a:lstStyle/>
              <a:p>
                <a:endParaRPr dirty="0"/>
              </a:p>
            </p:txBody>
          </p:sp>
        </p:grpSp>
        <p:sp>
          <p:nvSpPr>
            <p:cNvPr id="8" name="TextBox 7">
              <a:extLst>
                <a:ext uri="{FF2B5EF4-FFF2-40B4-BE49-F238E27FC236}">
                  <a16:creationId xmlns:a16="http://schemas.microsoft.com/office/drawing/2014/main" id="{1714F8D2-15CC-7411-089D-A2075DD1D901}"/>
                </a:ext>
              </a:extLst>
            </p:cNvPr>
            <p:cNvSpPr txBox="1"/>
            <p:nvPr/>
          </p:nvSpPr>
          <p:spPr>
            <a:xfrm>
              <a:off x="4045508" y="5203061"/>
              <a:ext cx="17241750"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defRPr sz="3000">
                  <a:solidFill>
                    <a:srgbClr val="100230"/>
                  </a:solidFill>
                  <a:latin typeface="Avenir Book"/>
                  <a:ea typeface="Avenir Book"/>
                  <a:cs typeface="Avenir Book"/>
                  <a:sym typeface="Avenir Book"/>
                </a:defRPr>
              </a:pPr>
              <a:r>
                <a:rPr lang="en-IN" dirty="0"/>
                <a:t>Also known as analysis paralysis, choice paralysis is when an individual spends too much time understanding and reviewing the many choices pertaining to current needs.</a:t>
              </a:r>
            </a:p>
          </p:txBody>
        </p:sp>
        <p:sp>
          <p:nvSpPr>
            <p:cNvPr id="9" name="TextBox 8">
              <a:extLst>
                <a:ext uri="{FF2B5EF4-FFF2-40B4-BE49-F238E27FC236}">
                  <a16:creationId xmlns:a16="http://schemas.microsoft.com/office/drawing/2014/main" id="{6921F1C4-FC19-F9AB-0ECB-05FA358CD83D}"/>
                </a:ext>
              </a:extLst>
            </p:cNvPr>
            <p:cNvSpPr txBox="1"/>
            <p:nvPr/>
          </p:nvSpPr>
          <p:spPr>
            <a:xfrm>
              <a:off x="3329891" y="5203061"/>
              <a:ext cx="71561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IN" sz="3000" dirty="0">
                  <a:solidFill>
                    <a:srgbClr val="806883"/>
                  </a:solidFill>
                  <a:latin typeface="Avenir Heavy"/>
                  <a:ea typeface="Avenir Heavy"/>
                  <a:cs typeface="Avenir Heavy"/>
                  <a:sym typeface="Avenir Heavy"/>
                </a:rPr>
                <a:t>02</a:t>
              </a:r>
              <a:endParaRPr kumimoji="0" lang="en-US" sz="3000" b="0" i="0" u="none" strike="noStrike" cap="none" spc="0" normalizeH="0" baseline="0" dirty="0">
                <a:ln>
                  <a:noFill/>
                </a:ln>
                <a:solidFill>
                  <a:srgbClr val="FFFFFF"/>
                </a:solidFill>
                <a:effectLst/>
                <a:uFillTx/>
                <a:latin typeface="+mn-lt"/>
                <a:ea typeface="+mn-ea"/>
                <a:cs typeface="+mn-cs"/>
                <a:sym typeface="Helvetica Neue"/>
              </a:endParaRPr>
            </a:p>
          </p:txBody>
        </p:sp>
      </p:grpSp>
      <p:grpSp>
        <p:nvGrpSpPr>
          <p:cNvPr id="42" name="Group 41">
            <a:extLst>
              <a:ext uri="{FF2B5EF4-FFF2-40B4-BE49-F238E27FC236}">
                <a16:creationId xmlns:a16="http://schemas.microsoft.com/office/drawing/2014/main" id="{4A033BE1-5ABE-28BB-A54A-0B15E5537197}"/>
              </a:ext>
            </a:extLst>
          </p:cNvPr>
          <p:cNvGrpSpPr/>
          <p:nvPr/>
        </p:nvGrpSpPr>
        <p:grpSpPr>
          <a:xfrm>
            <a:off x="2894587" y="4401376"/>
            <a:ext cx="18720000" cy="1504270"/>
            <a:chOff x="2832190" y="5289371"/>
            <a:chExt cx="18720000" cy="1504270"/>
          </a:xfrm>
        </p:grpSpPr>
        <p:grpSp>
          <p:nvGrpSpPr>
            <p:cNvPr id="43" name="Group 42">
              <a:extLst>
                <a:ext uri="{FF2B5EF4-FFF2-40B4-BE49-F238E27FC236}">
                  <a16:creationId xmlns:a16="http://schemas.microsoft.com/office/drawing/2014/main" id="{889FB950-AF77-4012-E580-CF7DB828A7CA}"/>
                </a:ext>
              </a:extLst>
            </p:cNvPr>
            <p:cNvGrpSpPr/>
            <p:nvPr/>
          </p:nvGrpSpPr>
          <p:grpSpPr>
            <a:xfrm>
              <a:off x="2832190" y="5289371"/>
              <a:ext cx="18720000" cy="1504270"/>
              <a:chOff x="2832190" y="5289371"/>
              <a:chExt cx="18720000" cy="1504270"/>
            </a:xfrm>
          </p:grpSpPr>
          <p:sp>
            <p:nvSpPr>
              <p:cNvPr id="46" name="02  Even ‘stressed’ market phases can produce remarkable opportunities.">
                <a:extLst>
                  <a:ext uri="{FF2B5EF4-FFF2-40B4-BE49-F238E27FC236}">
                    <a16:creationId xmlns:a16="http://schemas.microsoft.com/office/drawing/2014/main" id="{536CC983-0FC9-9415-4C15-D1BB726D8247}"/>
                  </a:ext>
                </a:extLst>
              </p:cNvPr>
              <p:cNvSpPr/>
              <p:nvPr/>
            </p:nvSpPr>
            <p:spPr>
              <a:xfrm>
                <a:off x="2832190" y="5289371"/>
                <a:ext cx="18720000" cy="1504270"/>
              </a:xfrm>
              <a:prstGeom prst="roundRect">
                <a:avLst>
                  <a:gd name="adj" fmla="val 15000"/>
                </a:avLst>
              </a:prstGeom>
              <a:solidFill>
                <a:srgbClr val="FFFFFF"/>
              </a:solidFill>
              <a:ln w="12700">
                <a:miter lim="400000"/>
              </a:ln>
              <a:effectLst>
                <a:reflection stA="15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endParaRPr lang="en-IN" dirty="0"/>
              </a:p>
            </p:txBody>
          </p:sp>
          <p:sp>
            <p:nvSpPr>
              <p:cNvPr id="47" name="Line">
                <a:extLst>
                  <a:ext uri="{FF2B5EF4-FFF2-40B4-BE49-F238E27FC236}">
                    <a16:creationId xmlns:a16="http://schemas.microsoft.com/office/drawing/2014/main" id="{A0B70630-3D8D-4E11-EC36-91B0C055835D}"/>
                  </a:ext>
                </a:extLst>
              </p:cNvPr>
              <p:cNvSpPr/>
              <p:nvPr/>
            </p:nvSpPr>
            <p:spPr>
              <a:xfrm flipV="1">
                <a:off x="2894967" y="5691139"/>
                <a:ext cx="0" cy="632495"/>
              </a:xfrm>
              <a:prstGeom prst="line">
                <a:avLst/>
              </a:prstGeom>
              <a:ln w="127000">
                <a:solidFill>
                  <a:srgbClr val="26F700"/>
                </a:solidFill>
                <a:miter lim="400000"/>
              </a:ln>
            </p:spPr>
            <p:txBody>
              <a:bodyPr lIns="50800" tIns="50800" rIns="50800" bIns="50800" anchor="ctr"/>
              <a:lstStyle/>
              <a:p>
                <a:endParaRPr/>
              </a:p>
            </p:txBody>
          </p:sp>
        </p:grpSp>
        <p:sp>
          <p:nvSpPr>
            <p:cNvPr id="44" name="TextBox 43">
              <a:extLst>
                <a:ext uri="{FF2B5EF4-FFF2-40B4-BE49-F238E27FC236}">
                  <a16:creationId xmlns:a16="http://schemas.microsoft.com/office/drawing/2014/main" id="{D51D30F6-3CC8-3348-92C8-E6A9B29ADAD8}"/>
                </a:ext>
              </a:extLst>
            </p:cNvPr>
            <p:cNvSpPr txBox="1"/>
            <p:nvPr/>
          </p:nvSpPr>
          <p:spPr>
            <a:xfrm>
              <a:off x="4170378" y="5759378"/>
              <a:ext cx="1711707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defRPr sz="3000">
                  <a:solidFill>
                    <a:srgbClr val="100230"/>
                  </a:solidFill>
                  <a:latin typeface="Avenir Book"/>
                  <a:ea typeface="Avenir Book"/>
                  <a:cs typeface="Avenir Book"/>
                  <a:sym typeface="Avenir Book"/>
                </a:defRPr>
              </a:pPr>
              <a:r>
                <a:rPr lang="en-IN" dirty="0"/>
                <a:t>Thanks to the growth of financial technology and products, our options are near limitless.</a:t>
              </a:r>
            </a:p>
          </p:txBody>
        </p:sp>
        <p:sp>
          <p:nvSpPr>
            <p:cNvPr id="45" name="TextBox 44">
              <a:extLst>
                <a:ext uri="{FF2B5EF4-FFF2-40B4-BE49-F238E27FC236}">
                  <a16:creationId xmlns:a16="http://schemas.microsoft.com/office/drawing/2014/main" id="{DBB37324-C327-8633-88F3-B836F0737CCE}"/>
                </a:ext>
              </a:extLst>
            </p:cNvPr>
            <p:cNvSpPr txBox="1"/>
            <p:nvPr/>
          </p:nvSpPr>
          <p:spPr>
            <a:xfrm>
              <a:off x="3311614" y="5759378"/>
              <a:ext cx="71561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IN" sz="3000" dirty="0">
                  <a:solidFill>
                    <a:srgbClr val="806883"/>
                  </a:solidFill>
                  <a:latin typeface="Avenir Heavy"/>
                  <a:ea typeface="Avenir Heavy"/>
                  <a:cs typeface="Avenir Heavy"/>
                  <a:sym typeface="Avenir Heavy"/>
                </a:rPr>
                <a:t>01</a:t>
              </a:r>
              <a:endParaRPr kumimoji="0" lang="en-US" sz="3000" b="0" i="0" u="none" strike="noStrike" cap="none" spc="0" normalizeH="0" baseline="0" dirty="0">
                <a:ln>
                  <a:noFill/>
                </a:ln>
                <a:solidFill>
                  <a:srgbClr val="FFFFFF"/>
                </a:solidFill>
                <a:effectLst/>
                <a:uFillTx/>
                <a:latin typeface="+mn-lt"/>
                <a:ea typeface="+mn-ea"/>
                <a:cs typeface="+mn-cs"/>
                <a:sym typeface="Helvetica Neue"/>
              </a:endParaRPr>
            </a:p>
          </p:txBody>
        </p:sp>
      </p:grpSp>
      <p:grpSp>
        <p:nvGrpSpPr>
          <p:cNvPr id="19" name="Group 18">
            <a:extLst>
              <a:ext uri="{FF2B5EF4-FFF2-40B4-BE49-F238E27FC236}">
                <a16:creationId xmlns:a16="http://schemas.microsoft.com/office/drawing/2014/main" id="{97F4986C-AAAD-2F15-EE64-274D9C1ED0A6}"/>
              </a:ext>
            </a:extLst>
          </p:cNvPr>
          <p:cNvGrpSpPr/>
          <p:nvPr/>
        </p:nvGrpSpPr>
        <p:grpSpPr>
          <a:xfrm>
            <a:off x="2894587" y="8368310"/>
            <a:ext cx="18720000" cy="1504270"/>
            <a:chOff x="2832190" y="4963887"/>
            <a:chExt cx="18720000" cy="1504270"/>
          </a:xfrm>
        </p:grpSpPr>
        <p:grpSp>
          <p:nvGrpSpPr>
            <p:cNvPr id="20" name="Group 19">
              <a:extLst>
                <a:ext uri="{FF2B5EF4-FFF2-40B4-BE49-F238E27FC236}">
                  <a16:creationId xmlns:a16="http://schemas.microsoft.com/office/drawing/2014/main" id="{5B22414A-B607-CC5D-E879-A1B776BD78BE}"/>
                </a:ext>
              </a:extLst>
            </p:cNvPr>
            <p:cNvGrpSpPr/>
            <p:nvPr/>
          </p:nvGrpSpPr>
          <p:grpSpPr>
            <a:xfrm>
              <a:off x="2832190" y="4963887"/>
              <a:ext cx="18720000" cy="1504270"/>
              <a:chOff x="2832190" y="4963887"/>
              <a:chExt cx="18720000" cy="1504270"/>
            </a:xfrm>
          </p:grpSpPr>
          <p:sp>
            <p:nvSpPr>
              <p:cNvPr id="23" name="02  Even ‘stressed’ market phases can produce remarkable opportunities.">
                <a:extLst>
                  <a:ext uri="{FF2B5EF4-FFF2-40B4-BE49-F238E27FC236}">
                    <a16:creationId xmlns:a16="http://schemas.microsoft.com/office/drawing/2014/main" id="{59DD6DDE-3C08-F69F-2EA4-882E6716C552}"/>
                  </a:ext>
                </a:extLst>
              </p:cNvPr>
              <p:cNvSpPr/>
              <p:nvPr/>
            </p:nvSpPr>
            <p:spPr>
              <a:xfrm>
                <a:off x="2832190" y="4963887"/>
                <a:ext cx="18720000" cy="1504270"/>
              </a:xfrm>
              <a:prstGeom prst="roundRect">
                <a:avLst>
                  <a:gd name="adj" fmla="val 15000"/>
                </a:avLst>
              </a:prstGeom>
              <a:solidFill>
                <a:srgbClr val="FFFFFF"/>
              </a:solidFill>
              <a:ln w="12700">
                <a:miter lim="400000"/>
              </a:ln>
              <a:effectLst>
                <a:reflection stA="15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endParaRPr lang="en-IN" dirty="0"/>
              </a:p>
            </p:txBody>
          </p:sp>
          <p:sp>
            <p:nvSpPr>
              <p:cNvPr id="24" name="Line">
                <a:extLst>
                  <a:ext uri="{FF2B5EF4-FFF2-40B4-BE49-F238E27FC236}">
                    <a16:creationId xmlns:a16="http://schemas.microsoft.com/office/drawing/2014/main" id="{8C29002C-CE60-F951-72F9-AC55D2951806}"/>
                  </a:ext>
                </a:extLst>
              </p:cNvPr>
              <p:cNvSpPr/>
              <p:nvPr/>
            </p:nvSpPr>
            <p:spPr>
              <a:xfrm flipV="1">
                <a:off x="2894777" y="5348909"/>
                <a:ext cx="0" cy="734227"/>
              </a:xfrm>
              <a:prstGeom prst="line">
                <a:avLst/>
              </a:prstGeom>
              <a:ln w="127000">
                <a:solidFill>
                  <a:srgbClr val="26F700"/>
                </a:solidFill>
                <a:miter lim="400000"/>
              </a:ln>
            </p:spPr>
            <p:txBody>
              <a:bodyPr lIns="50800" tIns="50800" rIns="50800" bIns="50800" anchor="ctr"/>
              <a:lstStyle/>
              <a:p>
                <a:endParaRPr dirty="0"/>
              </a:p>
            </p:txBody>
          </p:sp>
        </p:grpSp>
        <p:sp>
          <p:nvSpPr>
            <p:cNvPr id="21" name="TextBox 20">
              <a:extLst>
                <a:ext uri="{FF2B5EF4-FFF2-40B4-BE49-F238E27FC236}">
                  <a16:creationId xmlns:a16="http://schemas.microsoft.com/office/drawing/2014/main" id="{A213BDBC-51AA-1E15-17D3-508AB7B2C51B}"/>
                </a:ext>
              </a:extLst>
            </p:cNvPr>
            <p:cNvSpPr txBox="1"/>
            <p:nvPr/>
          </p:nvSpPr>
          <p:spPr>
            <a:xfrm>
              <a:off x="4045508" y="5203061"/>
              <a:ext cx="17241750"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defRPr sz="3000">
                  <a:solidFill>
                    <a:srgbClr val="100230"/>
                  </a:solidFill>
                  <a:latin typeface="Avenir Book"/>
                  <a:ea typeface="Avenir Book"/>
                  <a:cs typeface="Avenir Book"/>
                  <a:sym typeface="Avenir Book"/>
                </a:defRPr>
              </a:pPr>
              <a:r>
                <a:rPr lang="en-IN" dirty="0"/>
                <a:t>It is more about understanding your specific needs and goals than the hundreds of potential choices.</a:t>
              </a:r>
            </a:p>
          </p:txBody>
        </p:sp>
        <p:sp>
          <p:nvSpPr>
            <p:cNvPr id="22" name="TextBox 21">
              <a:extLst>
                <a:ext uri="{FF2B5EF4-FFF2-40B4-BE49-F238E27FC236}">
                  <a16:creationId xmlns:a16="http://schemas.microsoft.com/office/drawing/2014/main" id="{849DC1E3-1F32-7C87-1CDA-5E849B9389A0}"/>
                </a:ext>
              </a:extLst>
            </p:cNvPr>
            <p:cNvSpPr txBox="1"/>
            <p:nvPr/>
          </p:nvSpPr>
          <p:spPr>
            <a:xfrm>
              <a:off x="3329891" y="5203061"/>
              <a:ext cx="71561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IN" sz="3000" dirty="0">
                  <a:solidFill>
                    <a:srgbClr val="806883"/>
                  </a:solidFill>
                  <a:latin typeface="Avenir Heavy"/>
                  <a:ea typeface="Avenir Heavy"/>
                  <a:cs typeface="Avenir Heavy"/>
                  <a:sym typeface="Avenir Heavy"/>
                </a:rPr>
                <a:t>03</a:t>
              </a:r>
              <a:endParaRPr kumimoji="0" lang="en-US" sz="3000" b="0" i="0" u="none" strike="noStrike" cap="none" spc="0" normalizeH="0" baseline="0" dirty="0">
                <a:ln>
                  <a:noFill/>
                </a:ln>
                <a:solidFill>
                  <a:srgbClr val="FFFFFF"/>
                </a:solidFill>
                <a:effectLst/>
                <a:uFillTx/>
                <a:latin typeface="+mn-lt"/>
                <a:ea typeface="+mn-ea"/>
                <a:cs typeface="+mn-cs"/>
                <a:sym typeface="Helvetica Neue"/>
              </a:endParaRPr>
            </a:p>
          </p:txBody>
        </p:sp>
      </p:grpSp>
      <p:grpSp>
        <p:nvGrpSpPr>
          <p:cNvPr id="3" name="Group 2">
            <a:extLst>
              <a:ext uri="{FF2B5EF4-FFF2-40B4-BE49-F238E27FC236}">
                <a16:creationId xmlns:a16="http://schemas.microsoft.com/office/drawing/2014/main" id="{BB412670-2433-C2BA-0EAC-D40A00241DD9}"/>
              </a:ext>
            </a:extLst>
          </p:cNvPr>
          <p:cNvGrpSpPr/>
          <p:nvPr/>
        </p:nvGrpSpPr>
        <p:grpSpPr>
          <a:xfrm>
            <a:off x="21525131" y="954783"/>
            <a:ext cx="1905000" cy="1905000"/>
            <a:chOff x="21525131" y="954783"/>
            <a:chExt cx="1905000" cy="1905000"/>
          </a:xfrm>
        </p:grpSpPr>
        <p:sp>
          <p:nvSpPr>
            <p:cNvPr id="25" name="Teardrop 24">
              <a:extLst>
                <a:ext uri="{FF2B5EF4-FFF2-40B4-BE49-F238E27FC236}">
                  <a16:creationId xmlns:a16="http://schemas.microsoft.com/office/drawing/2014/main" id="{52CC1710-64A8-C1FD-DA04-DFC6B188F5E4}"/>
                </a:ext>
              </a:extLst>
            </p:cNvPr>
            <p:cNvSpPr/>
            <p:nvPr/>
          </p:nvSpPr>
          <p:spPr>
            <a:xfrm>
              <a:off x="21525131" y="954783"/>
              <a:ext cx="1905000" cy="1905000"/>
            </a:xfrm>
            <a:prstGeom prst="teardrop">
              <a:avLst/>
            </a:prstGeom>
            <a:noFill/>
            <a:ln w="28575">
              <a:solidFill>
                <a:srgbClr val="25F800"/>
              </a:solidFill>
            </a:ln>
            <a:effectLst>
              <a:glow rad="228600">
                <a:schemeClr val="accent3">
                  <a:satMod val="175000"/>
                  <a:alpha val="40000"/>
                </a:schemeClr>
              </a:glow>
              <a:reflection stA="52000" endPos="30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solidFill>
                  <a:srgbClr val="EACBD0"/>
                </a:solidFill>
                <a:highlight>
                  <a:srgbClr val="00FF00"/>
                </a:highlight>
              </a:endParaRPr>
            </a:p>
          </p:txBody>
        </p:sp>
        <p:pic>
          <p:nvPicPr>
            <p:cNvPr id="26" name="Graphic 25">
              <a:extLst>
                <a:ext uri="{FF2B5EF4-FFF2-40B4-BE49-F238E27FC236}">
                  <a16:creationId xmlns:a16="http://schemas.microsoft.com/office/drawing/2014/main" id="{64A19A36-FB80-C59F-3CB7-D89A2C9205B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943031" y="1372683"/>
              <a:ext cx="1069200" cy="1069200"/>
            </a:xfrm>
            <a:prstGeom prst="rect">
              <a:avLst/>
            </a:prstGeom>
          </p:spPr>
        </p:pic>
      </p:grpSp>
    </p:spTree>
    <p:extLst>
      <p:ext uri="{BB962C8B-B14F-4D97-AF65-F5344CB8AC3E}">
        <p14:creationId xmlns:p14="http://schemas.microsoft.com/office/powerpoint/2010/main" val="17938723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8"/>
                                        </p:tgtEl>
                                        <p:attrNameLst>
                                          <p:attrName>style.visibility</p:attrName>
                                        </p:attrNameLst>
                                      </p:cBhvr>
                                      <p:to>
                                        <p:strVal val="visible"/>
                                      </p:to>
                                    </p:set>
                                    <p:anim calcmode="lin" valueType="num">
                                      <p:cBhvr additive="base">
                                        <p:cTn id="7" dur="500" fill="hold"/>
                                        <p:tgtEl>
                                          <p:spTgt spid="218"/>
                                        </p:tgtEl>
                                        <p:attrNameLst>
                                          <p:attrName>ppt_x</p:attrName>
                                        </p:attrNameLst>
                                      </p:cBhvr>
                                      <p:tavLst>
                                        <p:tav tm="0">
                                          <p:val>
                                            <p:strVal val="#ppt_x"/>
                                          </p:val>
                                        </p:tav>
                                        <p:tav tm="100000">
                                          <p:val>
                                            <p:strVal val="#ppt_x"/>
                                          </p:val>
                                        </p:tav>
                                      </p:tavLst>
                                    </p:anim>
                                    <p:anim calcmode="lin" valueType="num">
                                      <p:cBhvr additive="base">
                                        <p:cTn id="8" dur="500" fill="hold"/>
                                        <p:tgtEl>
                                          <p:spTgt spid="2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17"/>
                                        </p:tgtEl>
                                        <p:attrNameLst>
                                          <p:attrName>style.visibility</p:attrName>
                                        </p:attrNameLst>
                                      </p:cBhvr>
                                      <p:to>
                                        <p:strVal val="visible"/>
                                      </p:to>
                                    </p:set>
                                    <p:anim calcmode="lin" valueType="num">
                                      <p:cBhvr additive="base">
                                        <p:cTn id="12" dur="500" fill="hold"/>
                                        <p:tgtEl>
                                          <p:spTgt spid="217"/>
                                        </p:tgtEl>
                                        <p:attrNameLst>
                                          <p:attrName>ppt_x</p:attrName>
                                        </p:attrNameLst>
                                      </p:cBhvr>
                                      <p:tavLst>
                                        <p:tav tm="0">
                                          <p:val>
                                            <p:strVal val="#ppt_x"/>
                                          </p:val>
                                        </p:tav>
                                        <p:tav tm="100000">
                                          <p:val>
                                            <p:strVal val="#ppt_x"/>
                                          </p:val>
                                        </p:tav>
                                      </p:tavLst>
                                    </p:anim>
                                    <p:anim calcmode="lin" valueType="num">
                                      <p:cBhvr additive="base">
                                        <p:cTn id="13" dur="500" fill="hold"/>
                                        <p:tgtEl>
                                          <p:spTgt spid="21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15"/>
                                        </p:tgtEl>
                                        <p:attrNameLst>
                                          <p:attrName>style.visibility</p:attrName>
                                        </p:attrNameLst>
                                      </p:cBhvr>
                                      <p:to>
                                        <p:strVal val="visible"/>
                                      </p:to>
                                    </p:set>
                                    <p:anim calcmode="lin" valueType="num">
                                      <p:cBhvr additive="base">
                                        <p:cTn id="17" dur="500" fill="hold"/>
                                        <p:tgtEl>
                                          <p:spTgt spid="215"/>
                                        </p:tgtEl>
                                        <p:attrNameLst>
                                          <p:attrName>ppt_x</p:attrName>
                                        </p:attrNameLst>
                                      </p:cBhvr>
                                      <p:tavLst>
                                        <p:tav tm="0">
                                          <p:val>
                                            <p:strVal val="#ppt_x"/>
                                          </p:val>
                                        </p:tav>
                                        <p:tav tm="100000">
                                          <p:val>
                                            <p:strVal val="#ppt_x"/>
                                          </p:val>
                                        </p:tav>
                                      </p:tavLst>
                                    </p:anim>
                                    <p:anim calcmode="lin" valueType="num">
                                      <p:cBhvr additive="base">
                                        <p:cTn id="18" dur="500" fill="hold"/>
                                        <p:tgtEl>
                                          <p:spTgt spid="215"/>
                                        </p:tgtEl>
                                        <p:attrNameLst>
                                          <p:attrName>ppt_y</p:attrName>
                                        </p:attrNameLst>
                                      </p:cBhvr>
                                      <p:tavLst>
                                        <p:tav tm="0">
                                          <p:val>
                                            <p:strVal val="0-#ppt_h/2"/>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additive="base">
                                        <p:cTn id="26" dur="500" fill="hold"/>
                                        <p:tgtEl>
                                          <p:spTgt spid="42"/>
                                        </p:tgtEl>
                                        <p:attrNameLst>
                                          <p:attrName>ppt_x</p:attrName>
                                        </p:attrNameLst>
                                      </p:cBhvr>
                                      <p:tavLst>
                                        <p:tav tm="0">
                                          <p:val>
                                            <p:strVal val="0-#ppt_w/2"/>
                                          </p:val>
                                        </p:tav>
                                        <p:tav tm="100000">
                                          <p:val>
                                            <p:strVal val="#ppt_x"/>
                                          </p:val>
                                        </p:tav>
                                      </p:tavLst>
                                    </p:anim>
                                    <p:anim calcmode="lin" valueType="num">
                                      <p:cBhvr additive="base">
                                        <p:cTn id="27"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0-#ppt_w/2"/>
                                          </p:val>
                                        </p:tav>
                                        <p:tav tm="100000">
                                          <p:val>
                                            <p:strVal val="#ppt_x"/>
                                          </p:val>
                                        </p:tav>
                                      </p:tavLst>
                                    </p:anim>
                                    <p:anim calcmode="lin" valueType="num">
                                      <p:cBhvr additive="base">
                                        <p:cTn id="39"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P spid="217" grpId="0" animBg="1"/>
      <p:bldP spid="2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00230"/>
        </a:solidFill>
        <a:effectLst/>
      </p:bgPr>
    </p:bg>
    <p:spTree>
      <p:nvGrpSpPr>
        <p:cNvPr id="1" name=""/>
        <p:cNvGrpSpPr/>
        <p:nvPr/>
      </p:nvGrpSpPr>
      <p:grpSpPr>
        <a:xfrm>
          <a:off x="0" y="0"/>
          <a:ext cx="0" cy="0"/>
          <a:chOff x="0" y="0"/>
          <a:chExt cx="0" cy="0"/>
        </a:xfrm>
      </p:grpSpPr>
      <p:sp>
        <p:nvSpPr>
          <p:cNvPr id="215" name="Don’t let a negative prevailing mood sway…"/>
          <p:cNvSpPr txBox="1">
            <a:spLocks noGrp="1"/>
          </p:cNvSpPr>
          <p:nvPr>
            <p:ph type="title"/>
          </p:nvPr>
        </p:nvSpPr>
        <p:spPr>
          <a:xfrm>
            <a:off x="3687890" y="1206499"/>
            <a:ext cx="16109934" cy="2715680"/>
          </a:xfrm>
          <a:prstGeom prst="rect">
            <a:avLst/>
          </a:prstGeom>
        </p:spPr>
        <p:txBody>
          <a:bodyPr>
            <a:normAutofit/>
          </a:bodyPr>
          <a:lstStyle/>
          <a:p>
            <a:pPr defTabSz="457200">
              <a:lnSpc>
                <a:spcPts val="9600"/>
              </a:lnSpc>
              <a:spcBef>
                <a:spcPts val="1000"/>
              </a:spcBef>
              <a:defRPr sz="7000" b="0" spc="0">
                <a:solidFill>
                  <a:srgbClr val="EACBD0"/>
                </a:solidFill>
                <a:latin typeface="Yu Mincho Regular"/>
                <a:ea typeface="Yu Mincho Regular"/>
                <a:cs typeface="Yu Mincho Regular"/>
                <a:sym typeface="Yu Mincho Regular"/>
              </a:defRPr>
            </a:pPr>
            <a:r>
              <a:rPr lang="en-US" sz="6600" spc="100" dirty="0">
                <a:solidFill>
                  <a:srgbClr val="EACBD0"/>
                </a:solidFill>
                <a:latin typeface="Yu Mincho" panose="02020400000000000000" pitchFamily="18" charset="-128"/>
                <a:ea typeface="Yu Mincho" panose="02020400000000000000" pitchFamily="18" charset="-128"/>
              </a:rPr>
              <a:t>Compound interest + periodic deposits:</a:t>
            </a:r>
          </a:p>
        </p:txBody>
      </p:sp>
      <p:pic>
        <p:nvPicPr>
          <p:cNvPr id="216" name="FinTech-logoAsset 1.png" descr="FinTech-logoAsset 1.png"/>
          <p:cNvPicPr>
            <a:picLocks noChangeAspect="1"/>
          </p:cNvPicPr>
          <p:nvPr/>
        </p:nvPicPr>
        <p:blipFill>
          <a:blip r:embed="rId3">
            <a:alphaModFix amt="13000"/>
          </a:blip>
          <a:stretch>
            <a:fillRect/>
          </a:stretch>
        </p:blipFill>
        <p:spPr>
          <a:xfrm>
            <a:off x="9309279" y="4401375"/>
            <a:ext cx="5103685" cy="4913249"/>
          </a:xfrm>
          <a:prstGeom prst="rect">
            <a:avLst/>
          </a:prstGeom>
          <a:ln w="12700">
            <a:miter lim="400000"/>
          </a:ln>
        </p:spPr>
      </p:pic>
      <p:sp>
        <p:nvSpPr>
          <p:cNvPr id="217" name="Line"/>
          <p:cNvSpPr/>
          <p:nvPr/>
        </p:nvSpPr>
        <p:spPr>
          <a:xfrm flipV="1">
            <a:off x="3033197" y="781556"/>
            <a:ext cx="1" cy="1905001"/>
          </a:xfrm>
          <a:prstGeom prst="line">
            <a:avLst/>
          </a:prstGeom>
          <a:ln w="25400">
            <a:solidFill>
              <a:srgbClr val="E6147A"/>
            </a:solidFill>
            <a:miter lim="400000"/>
          </a:ln>
        </p:spPr>
        <p:txBody>
          <a:bodyPr lIns="50800" tIns="50800" rIns="50800" bIns="50800" anchor="ctr"/>
          <a:lstStyle/>
          <a:p>
            <a:endParaRPr/>
          </a:p>
        </p:txBody>
      </p:sp>
      <p:sp>
        <p:nvSpPr>
          <p:cNvPr id="218" name="05"/>
          <p:cNvSpPr txBox="1"/>
          <p:nvPr/>
        </p:nvSpPr>
        <p:spPr>
          <a:xfrm>
            <a:off x="1576425" y="1206500"/>
            <a:ext cx="1071714" cy="1435100"/>
          </a:xfrm>
          <a:prstGeom prst="rect">
            <a:avLst/>
          </a:prstGeom>
          <a:solidFill>
            <a:srgbClr val="10023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defTabSz="825500">
              <a:defRPr sz="7000">
                <a:solidFill>
                  <a:srgbClr val="EACBD0"/>
                </a:solidFill>
                <a:latin typeface="Agency FB"/>
                <a:ea typeface="Agency FB"/>
                <a:cs typeface="Agency FB"/>
                <a:sym typeface="Agency FB"/>
              </a:defRPr>
            </a:lvl1pPr>
          </a:lstStyle>
          <a:p>
            <a:r>
              <a:rPr lang="en-IN" dirty="0"/>
              <a:t>21</a:t>
            </a:r>
            <a:endParaRPr dirty="0"/>
          </a:p>
        </p:txBody>
      </p:sp>
      <p:grpSp>
        <p:nvGrpSpPr>
          <p:cNvPr id="10" name="Group 9">
            <a:extLst>
              <a:ext uri="{FF2B5EF4-FFF2-40B4-BE49-F238E27FC236}">
                <a16:creationId xmlns:a16="http://schemas.microsoft.com/office/drawing/2014/main" id="{42BA0CA9-E6F2-02D8-10EF-E866F77E2A6E}"/>
              </a:ext>
            </a:extLst>
          </p:cNvPr>
          <p:cNvGrpSpPr/>
          <p:nvPr/>
        </p:nvGrpSpPr>
        <p:grpSpPr>
          <a:xfrm>
            <a:off x="2957174" y="6178409"/>
            <a:ext cx="18720000" cy="2832319"/>
            <a:chOff x="2832190" y="4396556"/>
            <a:chExt cx="18720000" cy="2832319"/>
          </a:xfrm>
        </p:grpSpPr>
        <p:grpSp>
          <p:nvGrpSpPr>
            <p:cNvPr id="5" name="Group 4">
              <a:extLst>
                <a:ext uri="{FF2B5EF4-FFF2-40B4-BE49-F238E27FC236}">
                  <a16:creationId xmlns:a16="http://schemas.microsoft.com/office/drawing/2014/main" id="{0586259D-7473-15AA-9A2F-2623490FCDE5}"/>
                </a:ext>
              </a:extLst>
            </p:cNvPr>
            <p:cNvGrpSpPr/>
            <p:nvPr/>
          </p:nvGrpSpPr>
          <p:grpSpPr>
            <a:xfrm>
              <a:off x="2832190" y="4396556"/>
              <a:ext cx="18720000" cy="2832319"/>
              <a:chOff x="2832190" y="4396556"/>
              <a:chExt cx="18720000" cy="2832319"/>
            </a:xfrm>
          </p:grpSpPr>
          <p:sp>
            <p:nvSpPr>
              <p:cNvPr id="13" name="02  Even ‘stressed’ market phases can produce remarkable opportunities.">
                <a:extLst>
                  <a:ext uri="{FF2B5EF4-FFF2-40B4-BE49-F238E27FC236}">
                    <a16:creationId xmlns:a16="http://schemas.microsoft.com/office/drawing/2014/main" id="{1555B4CD-88B0-AA4C-EF71-4A1E8A13C69D}"/>
                  </a:ext>
                </a:extLst>
              </p:cNvPr>
              <p:cNvSpPr/>
              <p:nvPr/>
            </p:nvSpPr>
            <p:spPr>
              <a:xfrm>
                <a:off x="2832190" y="4396556"/>
                <a:ext cx="18720000" cy="2832319"/>
              </a:xfrm>
              <a:prstGeom prst="roundRect">
                <a:avLst>
                  <a:gd name="adj" fmla="val 6356"/>
                </a:avLst>
              </a:prstGeom>
              <a:solidFill>
                <a:srgbClr val="FFFFFF"/>
              </a:solidFill>
              <a:ln w="12700">
                <a:miter lim="400000"/>
              </a:ln>
              <a:effectLst>
                <a:reflection stA="15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endParaRPr lang="en-IN" dirty="0"/>
              </a:p>
            </p:txBody>
          </p:sp>
          <p:sp>
            <p:nvSpPr>
              <p:cNvPr id="16" name="Line">
                <a:extLst>
                  <a:ext uri="{FF2B5EF4-FFF2-40B4-BE49-F238E27FC236}">
                    <a16:creationId xmlns:a16="http://schemas.microsoft.com/office/drawing/2014/main" id="{4A666540-A5D9-04A2-D9A2-EDD515D2C08A}"/>
                  </a:ext>
                </a:extLst>
              </p:cNvPr>
              <p:cNvSpPr/>
              <p:nvPr/>
            </p:nvSpPr>
            <p:spPr>
              <a:xfrm flipV="1">
                <a:off x="2894777" y="5039487"/>
                <a:ext cx="0" cy="1682278"/>
              </a:xfrm>
              <a:prstGeom prst="line">
                <a:avLst/>
              </a:prstGeom>
              <a:ln w="127000">
                <a:solidFill>
                  <a:srgbClr val="26F700"/>
                </a:solidFill>
                <a:miter lim="400000"/>
              </a:ln>
            </p:spPr>
            <p:txBody>
              <a:bodyPr lIns="50800" tIns="50800" rIns="50800" bIns="50800" anchor="ctr"/>
              <a:lstStyle/>
              <a:p>
                <a:endParaRPr dirty="0"/>
              </a:p>
            </p:txBody>
          </p:sp>
        </p:grpSp>
        <p:sp>
          <p:nvSpPr>
            <p:cNvPr id="8" name="TextBox 7">
              <a:extLst>
                <a:ext uri="{FF2B5EF4-FFF2-40B4-BE49-F238E27FC236}">
                  <a16:creationId xmlns:a16="http://schemas.microsoft.com/office/drawing/2014/main" id="{1714F8D2-15CC-7411-089D-A2075DD1D901}"/>
                </a:ext>
              </a:extLst>
            </p:cNvPr>
            <p:cNvSpPr txBox="1"/>
            <p:nvPr/>
          </p:nvSpPr>
          <p:spPr>
            <a:xfrm>
              <a:off x="4045508" y="4838089"/>
              <a:ext cx="17241750"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defRPr sz="3000">
                  <a:solidFill>
                    <a:srgbClr val="100230"/>
                  </a:solidFill>
                  <a:latin typeface="Avenir Book"/>
                  <a:ea typeface="Avenir Book"/>
                  <a:cs typeface="Avenir Book"/>
                  <a:sym typeface="Avenir Book"/>
                </a:defRPr>
              </a:pPr>
              <a:r>
                <a:rPr lang="en-IN" dirty="0"/>
                <a:t>The amount of compound interest depends on the following variables. Firstly, the initial assets that you invest at the beginning. Secondly, the amount and frequency of further payments (so-called savings instalments or periodic deposits). Thirdly, the investment horizon, i.e. how long you invest your initial assets and savings instalments. And fourthly, the interest rate (or the return) you receive.</a:t>
              </a:r>
            </a:p>
          </p:txBody>
        </p:sp>
        <p:sp>
          <p:nvSpPr>
            <p:cNvPr id="9" name="TextBox 8">
              <a:extLst>
                <a:ext uri="{FF2B5EF4-FFF2-40B4-BE49-F238E27FC236}">
                  <a16:creationId xmlns:a16="http://schemas.microsoft.com/office/drawing/2014/main" id="{6921F1C4-FC19-F9AB-0ECB-05FA358CD83D}"/>
                </a:ext>
              </a:extLst>
            </p:cNvPr>
            <p:cNvSpPr txBox="1"/>
            <p:nvPr/>
          </p:nvSpPr>
          <p:spPr>
            <a:xfrm>
              <a:off x="3311614" y="4838089"/>
              <a:ext cx="71561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IN" sz="3000" dirty="0">
                  <a:solidFill>
                    <a:srgbClr val="806883"/>
                  </a:solidFill>
                  <a:latin typeface="Avenir Heavy"/>
                  <a:ea typeface="Avenir Heavy"/>
                  <a:cs typeface="Avenir Heavy"/>
                  <a:sym typeface="Avenir Heavy"/>
                </a:rPr>
                <a:t>02</a:t>
              </a:r>
              <a:endParaRPr kumimoji="0" lang="en-US" sz="3000" b="0" i="0" u="none" strike="noStrike" cap="none" spc="0" normalizeH="0" baseline="0" dirty="0">
                <a:ln>
                  <a:noFill/>
                </a:ln>
                <a:solidFill>
                  <a:srgbClr val="FFFFFF"/>
                </a:solidFill>
                <a:effectLst/>
                <a:uFillTx/>
                <a:latin typeface="+mn-lt"/>
                <a:ea typeface="+mn-ea"/>
                <a:cs typeface="+mn-cs"/>
                <a:sym typeface="Helvetica Neue"/>
              </a:endParaRPr>
            </a:p>
          </p:txBody>
        </p:sp>
      </p:grpSp>
      <p:grpSp>
        <p:nvGrpSpPr>
          <p:cNvPr id="42" name="Group 41">
            <a:extLst>
              <a:ext uri="{FF2B5EF4-FFF2-40B4-BE49-F238E27FC236}">
                <a16:creationId xmlns:a16="http://schemas.microsoft.com/office/drawing/2014/main" id="{4A033BE1-5ABE-28BB-A54A-0B15E5537197}"/>
              </a:ext>
            </a:extLst>
          </p:cNvPr>
          <p:cNvGrpSpPr/>
          <p:nvPr/>
        </p:nvGrpSpPr>
        <p:grpSpPr>
          <a:xfrm>
            <a:off x="2894587" y="4204132"/>
            <a:ext cx="18720000" cy="1504270"/>
            <a:chOff x="2832190" y="5289371"/>
            <a:chExt cx="18720000" cy="1504270"/>
          </a:xfrm>
        </p:grpSpPr>
        <p:grpSp>
          <p:nvGrpSpPr>
            <p:cNvPr id="43" name="Group 42">
              <a:extLst>
                <a:ext uri="{FF2B5EF4-FFF2-40B4-BE49-F238E27FC236}">
                  <a16:creationId xmlns:a16="http://schemas.microsoft.com/office/drawing/2014/main" id="{889FB950-AF77-4012-E580-CF7DB828A7CA}"/>
                </a:ext>
              </a:extLst>
            </p:cNvPr>
            <p:cNvGrpSpPr/>
            <p:nvPr/>
          </p:nvGrpSpPr>
          <p:grpSpPr>
            <a:xfrm>
              <a:off x="2832190" y="5289371"/>
              <a:ext cx="18720000" cy="1504270"/>
              <a:chOff x="2832190" y="5289371"/>
              <a:chExt cx="18720000" cy="1504270"/>
            </a:xfrm>
          </p:grpSpPr>
          <p:sp>
            <p:nvSpPr>
              <p:cNvPr id="46" name="02  Even ‘stressed’ market phases can produce remarkable opportunities.">
                <a:extLst>
                  <a:ext uri="{FF2B5EF4-FFF2-40B4-BE49-F238E27FC236}">
                    <a16:creationId xmlns:a16="http://schemas.microsoft.com/office/drawing/2014/main" id="{536CC983-0FC9-9415-4C15-D1BB726D8247}"/>
                  </a:ext>
                </a:extLst>
              </p:cNvPr>
              <p:cNvSpPr/>
              <p:nvPr/>
            </p:nvSpPr>
            <p:spPr>
              <a:xfrm>
                <a:off x="2832190" y="5289371"/>
                <a:ext cx="18720000" cy="1504270"/>
              </a:xfrm>
              <a:prstGeom prst="roundRect">
                <a:avLst>
                  <a:gd name="adj" fmla="val 15000"/>
                </a:avLst>
              </a:prstGeom>
              <a:solidFill>
                <a:srgbClr val="FFFFFF"/>
              </a:solidFill>
              <a:ln w="12700">
                <a:miter lim="400000"/>
              </a:ln>
              <a:effectLst>
                <a:reflection stA="15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endParaRPr lang="en-IN" dirty="0"/>
              </a:p>
            </p:txBody>
          </p:sp>
          <p:sp>
            <p:nvSpPr>
              <p:cNvPr id="47" name="Line">
                <a:extLst>
                  <a:ext uri="{FF2B5EF4-FFF2-40B4-BE49-F238E27FC236}">
                    <a16:creationId xmlns:a16="http://schemas.microsoft.com/office/drawing/2014/main" id="{A0B70630-3D8D-4E11-EC36-91B0C055835D}"/>
                  </a:ext>
                </a:extLst>
              </p:cNvPr>
              <p:cNvSpPr/>
              <p:nvPr/>
            </p:nvSpPr>
            <p:spPr>
              <a:xfrm flipV="1">
                <a:off x="2894967" y="5691139"/>
                <a:ext cx="0" cy="632495"/>
              </a:xfrm>
              <a:prstGeom prst="line">
                <a:avLst/>
              </a:prstGeom>
              <a:ln w="127000">
                <a:solidFill>
                  <a:srgbClr val="26F700"/>
                </a:solidFill>
                <a:miter lim="400000"/>
              </a:ln>
            </p:spPr>
            <p:txBody>
              <a:bodyPr lIns="50800" tIns="50800" rIns="50800" bIns="50800" anchor="ctr"/>
              <a:lstStyle/>
              <a:p>
                <a:endParaRPr/>
              </a:p>
            </p:txBody>
          </p:sp>
        </p:grpSp>
        <p:sp>
          <p:nvSpPr>
            <p:cNvPr id="44" name="TextBox 43">
              <a:extLst>
                <a:ext uri="{FF2B5EF4-FFF2-40B4-BE49-F238E27FC236}">
                  <a16:creationId xmlns:a16="http://schemas.microsoft.com/office/drawing/2014/main" id="{D51D30F6-3CC8-3348-92C8-E6A9B29ADAD8}"/>
                </a:ext>
              </a:extLst>
            </p:cNvPr>
            <p:cNvSpPr txBox="1"/>
            <p:nvPr/>
          </p:nvSpPr>
          <p:spPr>
            <a:xfrm>
              <a:off x="4170378" y="5759378"/>
              <a:ext cx="1711707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defRPr sz="3000">
                  <a:solidFill>
                    <a:srgbClr val="100230"/>
                  </a:solidFill>
                  <a:latin typeface="Avenir Book"/>
                  <a:ea typeface="Avenir Book"/>
                  <a:cs typeface="Avenir Book"/>
                  <a:sym typeface="Avenir Book"/>
                </a:defRPr>
              </a:pPr>
              <a:r>
                <a:rPr lang="en-IN" dirty="0"/>
                <a:t>Compounding interest: “He who understands it, earns it; he who doesn't, pays it."</a:t>
              </a:r>
            </a:p>
          </p:txBody>
        </p:sp>
        <p:sp>
          <p:nvSpPr>
            <p:cNvPr id="45" name="TextBox 44">
              <a:extLst>
                <a:ext uri="{FF2B5EF4-FFF2-40B4-BE49-F238E27FC236}">
                  <a16:creationId xmlns:a16="http://schemas.microsoft.com/office/drawing/2014/main" id="{DBB37324-C327-8633-88F3-B836F0737CCE}"/>
                </a:ext>
              </a:extLst>
            </p:cNvPr>
            <p:cNvSpPr txBox="1"/>
            <p:nvPr/>
          </p:nvSpPr>
          <p:spPr>
            <a:xfrm>
              <a:off x="3311614" y="5759378"/>
              <a:ext cx="71561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IN" sz="3000" dirty="0">
                  <a:solidFill>
                    <a:srgbClr val="806883"/>
                  </a:solidFill>
                  <a:latin typeface="Avenir Heavy"/>
                  <a:ea typeface="Avenir Heavy"/>
                  <a:cs typeface="Avenir Heavy"/>
                  <a:sym typeface="Avenir Heavy"/>
                </a:rPr>
                <a:t>01</a:t>
              </a:r>
              <a:endParaRPr kumimoji="0" lang="en-US" sz="3000" b="0" i="0" u="none" strike="noStrike" cap="none" spc="0" normalizeH="0" baseline="0" dirty="0">
                <a:ln>
                  <a:noFill/>
                </a:ln>
                <a:solidFill>
                  <a:srgbClr val="FFFFFF"/>
                </a:solidFill>
                <a:effectLst/>
                <a:uFillTx/>
                <a:latin typeface="+mn-lt"/>
                <a:ea typeface="+mn-ea"/>
                <a:cs typeface="+mn-cs"/>
                <a:sym typeface="Helvetica Neue"/>
              </a:endParaRPr>
            </a:p>
          </p:txBody>
        </p:sp>
      </p:grpSp>
      <p:grpSp>
        <p:nvGrpSpPr>
          <p:cNvPr id="19" name="Group 18">
            <a:extLst>
              <a:ext uri="{FF2B5EF4-FFF2-40B4-BE49-F238E27FC236}">
                <a16:creationId xmlns:a16="http://schemas.microsoft.com/office/drawing/2014/main" id="{97F4986C-AAAD-2F15-EE64-274D9C1ED0A6}"/>
              </a:ext>
            </a:extLst>
          </p:cNvPr>
          <p:cNvGrpSpPr/>
          <p:nvPr/>
        </p:nvGrpSpPr>
        <p:grpSpPr>
          <a:xfrm>
            <a:off x="2894587" y="9480735"/>
            <a:ext cx="18720000" cy="1298133"/>
            <a:chOff x="2832190" y="4963887"/>
            <a:chExt cx="18720000" cy="1298133"/>
          </a:xfrm>
        </p:grpSpPr>
        <p:grpSp>
          <p:nvGrpSpPr>
            <p:cNvPr id="20" name="Group 19">
              <a:extLst>
                <a:ext uri="{FF2B5EF4-FFF2-40B4-BE49-F238E27FC236}">
                  <a16:creationId xmlns:a16="http://schemas.microsoft.com/office/drawing/2014/main" id="{5B22414A-B607-CC5D-E879-A1B776BD78BE}"/>
                </a:ext>
              </a:extLst>
            </p:cNvPr>
            <p:cNvGrpSpPr/>
            <p:nvPr/>
          </p:nvGrpSpPr>
          <p:grpSpPr>
            <a:xfrm>
              <a:off x="2832190" y="4963887"/>
              <a:ext cx="18720000" cy="1298133"/>
              <a:chOff x="2832190" y="4963887"/>
              <a:chExt cx="18720000" cy="1298133"/>
            </a:xfrm>
          </p:grpSpPr>
          <p:sp>
            <p:nvSpPr>
              <p:cNvPr id="23" name="02  Even ‘stressed’ market phases can produce remarkable opportunities.">
                <a:extLst>
                  <a:ext uri="{FF2B5EF4-FFF2-40B4-BE49-F238E27FC236}">
                    <a16:creationId xmlns:a16="http://schemas.microsoft.com/office/drawing/2014/main" id="{59DD6DDE-3C08-F69F-2EA4-882E6716C552}"/>
                  </a:ext>
                </a:extLst>
              </p:cNvPr>
              <p:cNvSpPr/>
              <p:nvPr/>
            </p:nvSpPr>
            <p:spPr>
              <a:xfrm>
                <a:off x="2832190" y="4963887"/>
                <a:ext cx="18720000" cy="1298133"/>
              </a:xfrm>
              <a:prstGeom prst="roundRect">
                <a:avLst>
                  <a:gd name="adj" fmla="val 15000"/>
                </a:avLst>
              </a:prstGeom>
              <a:solidFill>
                <a:srgbClr val="FFFFFF"/>
              </a:solidFill>
              <a:ln w="12700">
                <a:miter lim="400000"/>
              </a:ln>
              <a:effectLst>
                <a:reflection stA="15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endParaRPr lang="en-IN" dirty="0"/>
              </a:p>
            </p:txBody>
          </p:sp>
          <p:sp>
            <p:nvSpPr>
              <p:cNvPr id="24" name="Line">
                <a:extLst>
                  <a:ext uri="{FF2B5EF4-FFF2-40B4-BE49-F238E27FC236}">
                    <a16:creationId xmlns:a16="http://schemas.microsoft.com/office/drawing/2014/main" id="{8C29002C-CE60-F951-72F9-AC55D2951806}"/>
                  </a:ext>
                </a:extLst>
              </p:cNvPr>
              <p:cNvSpPr/>
              <p:nvPr/>
            </p:nvSpPr>
            <p:spPr>
              <a:xfrm flipV="1">
                <a:off x="2894777" y="5245840"/>
                <a:ext cx="0" cy="734227"/>
              </a:xfrm>
              <a:prstGeom prst="line">
                <a:avLst/>
              </a:prstGeom>
              <a:ln w="127000">
                <a:solidFill>
                  <a:srgbClr val="26F700"/>
                </a:solidFill>
                <a:miter lim="400000"/>
              </a:ln>
            </p:spPr>
            <p:txBody>
              <a:bodyPr lIns="50800" tIns="50800" rIns="50800" bIns="50800" anchor="ctr"/>
              <a:lstStyle/>
              <a:p>
                <a:endParaRPr dirty="0"/>
              </a:p>
            </p:txBody>
          </p:sp>
        </p:grpSp>
        <p:sp>
          <p:nvSpPr>
            <p:cNvPr id="21" name="TextBox 20">
              <a:extLst>
                <a:ext uri="{FF2B5EF4-FFF2-40B4-BE49-F238E27FC236}">
                  <a16:creationId xmlns:a16="http://schemas.microsoft.com/office/drawing/2014/main" id="{A213BDBC-51AA-1E15-17D3-508AB7B2C51B}"/>
                </a:ext>
              </a:extLst>
            </p:cNvPr>
            <p:cNvSpPr txBox="1"/>
            <p:nvPr/>
          </p:nvSpPr>
          <p:spPr>
            <a:xfrm>
              <a:off x="4045508" y="5330825"/>
              <a:ext cx="1724175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defRPr sz="3000">
                  <a:solidFill>
                    <a:srgbClr val="100230"/>
                  </a:solidFill>
                  <a:latin typeface="Avenir Book"/>
                  <a:ea typeface="Avenir Book"/>
                  <a:cs typeface="Avenir Book"/>
                  <a:sym typeface="Avenir Book"/>
                </a:defRPr>
              </a:pPr>
              <a:r>
                <a:rPr lang="en-IN" dirty="0"/>
                <a:t>The compound interest effect is commonly dramatically underestimated. </a:t>
              </a:r>
            </a:p>
          </p:txBody>
        </p:sp>
        <p:sp>
          <p:nvSpPr>
            <p:cNvPr id="22" name="TextBox 21">
              <a:extLst>
                <a:ext uri="{FF2B5EF4-FFF2-40B4-BE49-F238E27FC236}">
                  <a16:creationId xmlns:a16="http://schemas.microsoft.com/office/drawing/2014/main" id="{849DC1E3-1F32-7C87-1CDA-5E849B9389A0}"/>
                </a:ext>
              </a:extLst>
            </p:cNvPr>
            <p:cNvSpPr txBox="1"/>
            <p:nvPr/>
          </p:nvSpPr>
          <p:spPr>
            <a:xfrm>
              <a:off x="3329890" y="5277612"/>
              <a:ext cx="71561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IN" sz="3000" dirty="0">
                  <a:solidFill>
                    <a:srgbClr val="806883"/>
                  </a:solidFill>
                  <a:latin typeface="Avenir Heavy"/>
                  <a:ea typeface="Avenir Heavy"/>
                  <a:cs typeface="Avenir Heavy"/>
                  <a:sym typeface="Avenir Heavy"/>
                </a:rPr>
                <a:t>03</a:t>
              </a:r>
              <a:endParaRPr kumimoji="0" lang="en-US" sz="3000" b="0" i="0" u="none" strike="noStrike" cap="none" spc="0" normalizeH="0" baseline="0" dirty="0">
                <a:ln>
                  <a:noFill/>
                </a:ln>
                <a:solidFill>
                  <a:srgbClr val="FFFFFF"/>
                </a:solidFill>
                <a:effectLst/>
                <a:uFillTx/>
                <a:latin typeface="+mn-lt"/>
                <a:ea typeface="+mn-ea"/>
                <a:cs typeface="+mn-cs"/>
                <a:sym typeface="Helvetica Neue"/>
              </a:endParaRPr>
            </a:p>
          </p:txBody>
        </p:sp>
      </p:grpSp>
      <p:grpSp>
        <p:nvGrpSpPr>
          <p:cNvPr id="3" name="Group 2">
            <a:extLst>
              <a:ext uri="{FF2B5EF4-FFF2-40B4-BE49-F238E27FC236}">
                <a16:creationId xmlns:a16="http://schemas.microsoft.com/office/drawing/2014/main" id="{A50C19E3-24F5-97DB-14E2-1D474C182E2F}"/>
              </a:ext>
            </a:extLst>
          </p:cNvPr>
          <p:cNvGrpSpPr/>
          <p:nvPr/>
        </p:nvGrpSpPr>
        <p:grpSpPr>
          <a:xfrm>
            <a:off x="21525131" y="954783"/>
            <a:ext cx="1905000" cy="1905000"/>
            <a:chOff x="21525131" y="954783"/>
            <a:chExt cx="1905000" cy="1905000"/>
          </a:xfrm>
        </p:grpSpPr>
        <p:sp>
          <p:nvSpPr>
            <p:cNvPr id="25" name="Teardrop 24">
              <a:extLst>
                <a:ext uri="{FF2B5EF4-FFF2-40B4-BE49-F238E27FC236}">
                  <a16:creationId xmlns:a16="http://schemas.microsoft.com/office/drawing/2014/main" id="{3FF111E6-1DEF-161F-3CEA-5CEBBB1FA522}"/>
                </a:ext>
              </a:extLst>
            </p:cNvPr>
            <p:cNvSpPr/>
            <p:nvPr/>
          </p:nvSpPr>
          <p:spPr>
            <a:xfrm>
              <a:off x="21525131" y="954783"/>
              <a:ext cx="1905000" cy="1905000"/>
            </a:xfrm>
            <a:prstGeom prst="teardrop">
              <a:avLst/>
            </a:prstGeom>
            <a:noFill/>
            <a:ln w="28575">
              <a:solidFill>
                <a:srgbClr val="25F800"/>
              </a:solidFill>
            </a:ln>
            <a:effectLst>
              <a:glow rad="228600">
                <a:schemeClr val="accent3">
                  <a:satMod val="175000"/>
                  <a:alpha val="40000"/>
                </a:schemeClr>
              </a:glow>
              <a:reflection stA="52000" endPos="30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solidFill>
                  <a:srgbClr val="EACBD0"/>
                </a:solidFill>
                <a:highlight>
                  <a:srgbClr val="00FF00"/>
                </a:highlight>
              </a:endParaRPr>
            </a:p>
          </p:txBody>
        </p:sp>
        <p:pic>
          <p:nvPicPr>
            <p:cNvPr id="26" name="Graphic 25">
              <a:extLst>
                <a:ext uri="{FF2B5EF4-FFF2-40B4-BE49-F238E27FC236}">
                  <a16:creationId xmlns:a16="http://schemas.microsoft.com/office/drawing/2014/main" id="{208F34EC-B0D8-1D5E-61D8-C50755B9AC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943031" y="1372683"/>
              <a:ext cx="1069200" cy="1069200"/>
            </a:xfrm>
            <a:prstGeom prst="rect">
              <a:avLst/>
            </a:prstGeom>
          </p:spPr>
        </p:pic>
      </p:grpSp>
    </p:spTree>
    <p:extLst>
      <p:ext uri="{BB962C8B-B14F-4D97-AF65-F5344CB8AC3E}">
        <p14:creationId xmlns:p14="http://schemas.microsoft.com/office/powerpoint/2010/main" val="40199489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8"/>
                                        </p:tgtEl>
                                        <p:attrNameLst>
                                          <p:attrName>style.visibility</p:attrName>
                                        </p:attrNameLst>
                                      </p:cBhvr>
                                      <p:to>
                                        <p:strVal val="visible"/>
                                      </p:to>
                                    </p:set>
                                    <p:anim calcmode="lin" valueType="num">
                                      <p:cBhvr additive="base">
                                        <p:cTn id="7" dur="500" fill="hold"/>
                                        <p:tgtEl>
                                          <p:spTgt spid="218"/>
                                        </p:tgtEl>
                                        <p:attrNameLst>
                                          <p:attrName>ppt_x</p:attrName>
                                        </p:attrNameLst>
                                      </p:cBhvr>
                                      <p:tavLst>
                                        <p:tav tm="0">
                                          <p:val>
                                            <p:strVal val="#ppt_x"/>
                                          </p:val>
                                        </p:tav>
                                        <p:tav tm="100000">
                                          <p:val>
                                            <p:strVal val="#ppt_x"/>
                                          </p:val>
                                        </p:tav>
                                      </p:tavLst>
                                    </p:anim>
                                    <p:anim calcmode="lin" valueType="num">
                                      <p:cBhvr additive="base">
                                        <p:cTn id="8" dur="500" fill="hold"/>
                                        <p:tgtEl>
                                          <p:spTgt spid="2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17"/>
                                        </p:tgtEl>
                                        <p:attrNameLst>
                                          <p:attrName>style.visibility</p:attrName>
                                        </p:attrNameLst>
                                      </p:cBhvr>
                                      <p:to>
                                        <p:strVal val="visible"/>
                                      </p:to>
                                    </p:set>
                                    <p:anim calcmode="lin" valueType="num">
                                      <p:cBhvr additive="base">
                                        <p:cTn id="12" dur="500" fill="hold"/>
                                        <p:tgtEl>
                                          <p:spTgt spid="217"/>
                                        </p:tgtEl>
                                        <p:attrNameLst>
                                          <p:attrName>ppt_x</p:attrName>
                                        </p:attrNameLst>
                                      </p:cBhvr>
                                      <p:tavLst>
                                        <p:tav tm="0">
                                          <p:val>
                                            <p:strVal val="#ppt_x"/>
                                          </p:val>
                                        </p:tav>
                                        <p:tav tm="100000">
                                          <p:val>
                                            <p:strVal val="#ppt_x"/>
                                          </p:val>
                                        </p:tav>
                                      </p:tavLst>
                                    </p:anim>
                                    <p:anim calcmode="lin" valueType="num">
                                      <p:cBhvr additive="base">
                                        <p:cTn id="13" dur="500" fill="hold"/>
                                        <p:tgtEl>
                                          <p:spTgt spid="21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15"/>
                                        </p:tgtEl>
                                        <p:attrNameLst>
                                          <p:attrName>style.visibility</p:attrName>
                                        </p:attrNameLst>
                                      </p:cBhvr>
                                      <p:to>
                                        <p:strVal val="visible"/>
                                      </p:to>
                                    </p:set>
                                    <p:anim calcmode="lin" valueType="num">
                                      <p:cBhvr additive="base">
                                        <p:cTn id="17" dur="500" fill="hold"/>
                                        <p:tgtEl>
                                          <p:spTgt spid="215"/>
                                        </p:tgtEl>
                                        <p:attrNameLst>
                                          <p:attrName>ppt_x</p:attrName>
                                        </p:attrNameLst>
                                      </p:cBhvr>
                                      <p:tavLst>
                                        <p:tav tm="0">
                                          <p:val>
                                            <p:strVal val="#ppt_x"/>
                                          </p:val>
                                        </p:tav>
                                        <p:tav tm="100000">
                                          <p:val>
                                            <p:strVal val="#ppt_x"/>
                                          </p:val>
                                        </p:tav>
                                      </p:tavLst>
                                    </p:anim>
                                    <p:anim calcmode="lin" valueType="num">
                                      <p:cBhvr additive="base">
                                        <p:cTn id="18" dur="500" fill="hold"/>
                                        <p:tgtEl>
                                          <p:spTgt spid="215"/>
                                        </p:tgtEl>
                                        <p:attrNameLst>
                                          <p:attrName>ppt_y</p:attrName>
                                        </p:attrNameLst>
                                      </p:cBhvr>
                                      <p:tavLst>
                                        <p:tav tm="0">
                                          <p:val>
                                            <p:strVal val="0-#ppt_h/2"/>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additive="base">
                                        <p:cTn id="26" dur="500" fill="hold"/>
                                        <p:tgtEl>
                                          <p:spTgt spid="42"/>
                                        </p:tgtEl>
                                        <p:attrNameLst>
                                          <p:attrName>ppt_x</p:attrName>
                                        </p:attrNameLst>
                                      </p:cBhvr>
                                      <p:tavLst>
                                        <p:tav tm="0">
                                          <p:val>
                                            <p:strVal val="0-#ppt_w/2"/>
                                          </p:val>
                                        </p:tav>
                                        <p:tav tm="100000">
                                          <p:val>
                                            <p:strVal val="#ppt_x"/>
                                          </p:val>
                                        </p:tav>
                                      </p:tavLst>
                                    </p:anim>
                                    <p:anim calcmode="lin" valueType="num">
                                      <p:cBhvr additive="base">
                                        <p:cTn id="27"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0-#ppt_w/2"/>
                                          </p:val>
                                        </p:tav>
                                        <p:tav tm="100000">
                                          <p:val>
                                            <p:strVal val="#ppt_x"/>
                                          </p:val>
                                        </p:tav>
                                      </p:tavLst>
                                    </p:anim>
                                    <p:anim calcmode="lin" valueType="num">
                                      <p:cBhvr additive="base">
                                        <p:cTn id="39"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P spid="217" grpId="0" animBg="1"/>
      <p:bldP spid="2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00230"/>
        </a:solidFill>
        <a:effectLst/>
      </p:bgPr>
    </p:bg>
    <p:spTree>
      <p:nvGrpSpPr>
        <p:cNvPr id="1" name=""/>
        <p:cNvGrpSpPr/>
        <p:nvPr/>
      </p:nvGrpSpPr>
      <p:grpSpPr>
        <a:xfrm>
          <a:off x="0" y="0"/>
          <a:ext cx="0" cy="0"/>
          <a:chOff x="0" y="0"/>
          <a:chExt cx="0" cy="0"/>
        </a:xfrm>
      </p:grpSpPr>
      <p:sp>
        <p:nvSpPr>
          <p:cNvPr id="215" name="Don’t let a negative prevailing mood sway…"/>
          <p:cNvSpPr txBox="1">
            <a:spLocks noGrp="1"/>
          </p:cNvSpPr>
          <p:nvPr>
            <p:ph type="title"/>
          </p:nvPr>
        </p:nvSpPr>
        <p:spPr>
          <a:xfrm>
            <a:off x="3687890" y="1206499"/>
            <a:ext cx="16109934" cy="2715680"/>
          </a:xfrm>
          <a:prstGeom prst="rect">
            <a:avLst/>
          </a:prstGeom>
        </p:spPr>
        <p:txBody>
          <a:bodyPr>
            <a:normAutofit/>
          </a:bodyPr>
          <a:lstStyle/>
          <a:p>
            <a:pPr defTabSz="457200">
              <a:lnSpc>
                <a:spcPts val="9600"/>
              </a:lnSpc>
              <a:spcBef>
                <a:spcPts val="1000"/>
              </a:spcBef>
              <a:defRPr sz="7000" b="0" spc="0">
                <a:solidFill>
                  <a:srgbClr val="EACBD0"/>
                </a:solidFill>
                <a:latin typeface="Yu Mincho Regular"/>
                <a:ea typeface="Yu Mincho Regular"/>
                <a:cs typeface="Yu Mincho Regular"/>
                <a:sym typeface="Yu Mincho Regular"/>
              </a:defRPr>
            </a:pPr>
            <a:r>
              <a:rPr lang="en-US" sz="6600" spc="100" dirty="0">
                <a:solidFill>
                  <a:srgbClr val="EACBD0"/>
                </a:solidFill>
                <a:latin typeface="Yu Mincho" panose="02020400000000000000" pitchFamily="18" charset="-128"/>
                <a:ea typeface="Yu Mincho" panose="02020400000000000000" pitchFamily="18" charset="-128"/>
              </a:rPr>
              <a:t>Have a systematic investment plan:</a:t>
            </a:r>
          </a:p>
        </p:txBody>
      </p:sp>
      <p:pic>
        <p:nvPicPr>
          <p:cNvPr id="216" name="FinTech-logoAsset 1.png" descr="FinTech-logoAsset 1.png"/>
          <p:cNvPicPr>
            <a:picLocks noChangeAspect="1"/>
          </p:cNvPicPr>
          <p:nvPr/>
        </p:nvPicPr>
        <p:blipFill>
          <a:blip r:embed="rId3">
            <a:alphaModFix amt="13000"/>
          </a:blip>
          <a:stretch>
            <a:fillRect/>
          </a:stretch>
        </p:blipFill>
        <p:spPr>
          <a:xfrm>
            <a:off x="9309279" y="4401375"/>
            <a:ext cx="5103685" cy="4913249"/>
          </a:xfrm>
          <a:prstGeom prst="rect">
            <a:avLst/>
          </a:prstGeom>
          <a:ln w="12700">
            <a:miter lim="400000"/>
          </a:ln>
        </p:spPr>
      </p:pic>
      <p:sp>
        <p:nvSpPr>
          <p:cNvPr id="217" name="Line"/>
          <p:cNvSpPr/>
          <p:nvPr/>
        </p:nvSpPr>
        <p:spPr>
          <a:xfrm flipV="1">
            <a:off x="3033197" y="781556"/>
            <a:ext cx="1" cy="1905001"/>
          </a:xfrm>
          <a:prstGeom prst="line">
            <a:avLst/>
          </a:prstGeom>
          <a:ln w="25400">
            <a:solidFill>
              <a:srgbClr val="E6147A"/>
            </a:solidFill>
            <a:miter lim="400000"/>
          </a:ln>
        </p:spPr>
        <p:txBody>
          <a:bodyPr lIns="50800" tIns="50800" rIns="50800" bIns="50800" anchor="ctr"/>
          <a:lstStyle/>
          <a:p>
            <a:endParaRPr/>
          </a:p>
        </p:txBody>
      </p:sp>
      <p:sp>
        <p:nvSpPr>
          <p:cNvPr id="218" name="05"/>
          <p:cNvSpPr txBox="1"/>
          <p:nvPr/>
        </p:nvSpPr>
        <p:spPr>
          <a:xfrm>
            <a:off x="1576425" y="1206500"/>
            <a:ext cx="1071714" cy="1435100"/>
          </a:xfrm>
          <a:prstGeom prst="rect">
            <a:avLst/>
          </a:prstGeom>
          <a:solidFill>
            <a:srgbClr val="10023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defTabSz="825500">
              <a:defRPr sz="7000">
                <a:solidFill>
                  <a:srgbClr val="EACBD0"/>
                </a:solidFill>
                <a:latin typeface="Agency FB"/>
                <a:ea typeface="Agency FB"/>
                <a:cs typeface="Agency FB"/>
                <a:sym typeface="Agency FB"/>
              </a:defRPr>
            </a:lvl1pPr>
          </a:lstStyle>
          <a:p>
            <a:r>
              <a:rPr lang="en-IN" dirty="0"/>
              <a:t>22</a:t>
            </a:r>
            <a:endParaRPr dirty="0"/>
          </a:p>
        </p:txBody>
      </p:sp>
      <p:grpSp>
        <p:nvGrpSpPr>
          <p:cNvPr id="10" name="Group 9">
            <a:extLst>
              <a:ext uri="{FF2B5EF4-FFF2-40B4-BE49-F238E27FC236}">
                <a16:creationId xmlns:a16="http://schemas.microsoft.com/office/drawing/2014/main" id="{42BA0CA9-E6F2-02D8-10EF-E866F77E2A6E}"/>
              </a:ext>
            </a:extLst>
          </p:cNvPr>
          <p:cNvGrpSpPr/>
          <p:nvPr/>
        </p:nvGrpSpPr>
        <p:grpSpPr>
          <a:xfrm>
            <a:off x="2894587" y="6031763"/>
            <a:ext cx="18720000" cy="2443428"/>
            <a:chOff x="2832190" y="4396557"/>
            <a:chExt cx="18720000" cy="2443428"/>
          </a:xfrm>
        </p:grpSpPr>
        <p:grpSp>
          <p:nvGrpSpPr>
            <p:cNvPr id="5" name="Group 4">
              <a:extLst>
                <a:ext uri="{FF2B5EF4-FFF2-40B4-BE49-F238E27FC236}">
                  <a16:creationId xmlns:a16="http://schemas.microsoft.com/office/drawing/2014/main" id="{0586259D-7473-15AA-9A2F-2623490FCDE5}"/>
                </a:ext>
              </a:extLst>
            </p:cNvPr>
            <p:cNvGrpSpPr/>
            <p:nvPr/>
          </p:nvGrpSpPr>
          <p:grpSpPr>
            <a:xfrm>
              <a:off x="2832190" y="4396557"/>
              <a:ext cx="18720000" cy="2443428"/>
              <a:chOff x="2832190" y="4396557"/>
              <a:chExt cx="18720000" cy="2443428"/>
            </a:xfrm>
          </p:grpSpPr>
          <p:sp>
            <p:nvSpPr>
              <p:cNvPr id="13" name="02  Even ‘stressed’ market phases can produce remarkable opportunities.">
                <a:extLst>
                  <a:ext uri="{FF2B5EF4-FFF2-40B4-BE49-F238E27FC236}">
                    <a16:creationId xmlns:a16="http://schemas.microsoft.com/office/drawing/2014/main" id="{1555B4CD-88B0-AA4C-EF71-4A1E8A13C69D}"/>
                  </a:ext>
                </a:extLst>
              </p:cNvPr>
              <p:cNvSpPr/>
              <p:nvPr/>
            </p:nvSpPr>
            <p:spPr>
              <a:xfrm>
                <a:off x="2832190" y="4396557"/>
                <a:ext cx="18720000" cy="2443428"/>
              </a:xfrm>
              <a:prstGeom prst="roundRect">
                <a:avLst>
                  <a:gd name="adj" fmla="val 6356"/>
                </a:avLst>
              </a:prstGeom>
              <a:solidFill>
                <a:srgbClr val="FFFFFF"/>
              </a:solidFill>
              <a:ln w="12700">
                <a:miter lim="400000"/>
              </a:ln>
              <a:effectLst>
                <a:reflection stA="15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endParaRPr lang="en-IN" dirty="0"/>
              </a:p>
            </p:txBody>
          </p:sp>
          <p:sp>
            <p:nvSpPr>
              <p:cNvPr id="16" name="Line">
                <a:extLst>
                  <a:ext uri="{FF2B5EF4-FFF2-40B4-BE49-F238E27FC236}">
                    <a16:creationId xmlns:a16="http://schemas.microsoft.com/office/drawing/2014/main" id="{4A666540-A5D9-04A2-D9A2-EDD515D2C08A}"/>
                  </a:ext>
                </a:extLst>
              </p:cNvPr>
              <p:cNvSpPr/>
              <p:nvPr/>
            </p:nvSpPr>
            <p:spPr>
              <a:xfrm flipV="1">
                <a:off x="2894777" y="4992802"/>
                <a:ext cx="0" cy="1250938"/>
              </a:xfrm>
              <a:prstGeom prst="line">
                <a:avLst/>
              </a:prstGeom>
              <a:ln w="127000">
                <a:solidFill>
                  <a:srgbClr val="26F700"/>
                </a:solidFill>
                <a:miter lim="400000"/>
              </a:ln>
            </p:spPr>
            <p:txBody>
              <a:bodyPr lIns="50800" tIns="50800" rIns="50800" bIns="50800" anchor="ctr"/>
              <a:lstStyle/>
              <a:p>
                <a:endParaRPr dirty="0"/>
              </a:p>
            </p:txBody>
          </p:sp>
        </p:grpSp>
        <p:sp>
          <p:nvSpPr>
            <p:cNvPr id="8" name="TextBox 7">
              <a:extLst>
                <a:ext uri="{FF2B5EF4-FFF2-40B4-BE49-F238E27FC236}">
                  <a16:creationId xmlns:a16="http://schemas.microsoft.com/office/drawing/2014/main" id="{1714F8D2-15CC-7411-089D-A2075DD1D901}"/>
                </a:ext>
              </a:extLst>
            </p:cNvPr>
            <p:cNvSpPr txBox="1"/>
            <p:nvPr/>
          </p:nvSpPr>
          <p:spPr>
            <a:xfrm>
              <a:off x="4045508" y="4874478"/>
              <a:ext cx="17241750" cy="14875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defRPr sz="3000">
                  <a:solidFill>
                    <a:srgbClr val="100230"/>
                  </a:solidFill>
                  <a:latin typeface="Avenir Book"/>
                  <a:ea typeface="Avenir Book"/>
                  <a:cs typeface="Avenir Book"/>
                  <a:sym typeface="Avenir Book"/>
                </a:defRPr>
              </a:pPr>
              <a:r>
                <a:rPr lang="en-IN" dirty="0"/>
                <a:t>Take your time and understand your personal needs (readjust/ rebalance if necessary). There should be no room for random and emotional short-term investing when it comes to establishing a sustainable saving plan for your future. </a:t>
              </a:r>
            </a:p>
          </p:txBody>
        </p:sp>
        <p:sp>
          <p:nvSpPr>
            <p:cNvPr id="9" name="TextBox 8">
              <a:extLst>
                <a:ext uri="{FF2B5EF4-FFF2-40B4-BE49-F238E27FC236}">
                  <a16:creationId xmlns:a16="http://schemas.microsoft.com/office/drawing/2014/main" id="{6921F1C4-FC19-F9AB-0ECB-05FA358CD83D}"/>
                </a:ext>
              </a:extLst>
            </p:cNvPr>
            <p:cNvSpPr txBox="1"/>
            <p:nvPr/>
          </p:nvSpPr>
          <p:spPr>
            <a:xfrm>
              <a:off x="3311613" y="4874478"/>
              <a:ext cx="71561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IN" sz="3000" dirty="0">
                  <a:solidFill>
                    <a:srgbClr val="806883"/>
                  </a:solidFill>
                  <a:latin typeface="Avenir Heavy"/>
                  <a:ea typeface="Avenir Heavy"/>
                  <a:cs typeface="Avenir Heavy"/>
                  <a:sym typeface="Avenir Heavy"/>
                </a:rPr>
                <a:t>02</a:t>
              </a:r>
              <a:endParaRPr kumimoji="0" lang="en-US" sz="3000" b="0" i="0" u="none" strike="noStrike" cap="none" spc="0" normalizeH="0" baseline="0" dirty="0">
                <a:ln>
                  <a:noFill/>
                </a:ln>
                <a:solidFill>
                  <a:srgbClr val="FFFFFF"/>
                </a:solidFill>
                <a:effectLst/>
                <a:uFillTx/>
                <a:latin typeface="+mn-lt"/>
                <a:ea typeface="+mn-ea"/>
                <a:cs typeface="+mn-cs"/>
                <a:sym typeface="Helvetica Neue"/>
              </a:endParaRPr>
            </a:p>
          </p:txBody>
        </p:sp>
      </p:grpSp>
      <p:grpSp>
        <p:nvGrpSpPr>
          <p:cNvPr id="42" name="Group 41">
            <a:extLst>
              <a:ext uri="{FF2B5EF4-FFF2-40B4-BE49-F238E27FC236}">
                <a16:creationId xmlns:a16="http://schemas.microsoft.com/office/drawing/2014/main" id="{4A033BE1-5ABE-28BB-A54A-0B15E5537197}"/>
              </a:ext>
            </a:extLst>
          </p:cNvPr>
          <p:cNvGrpSpPr/>
          <p:nvPr/>
        </p:nvGrpSpPr>
        <p:grpSpPr>
          <a:xfrm>
            <a:off x="2894587" y="4091605"/>
            <a:ext cx="18720000" cy="1504270"/>
            <a:chOff x="2832190" y="5289371"/>
            <a:chExt cx="18720000" cy="1504270"/>
          </a:xfrm>
        </p:grpSpPr>
        <p:grpSp>
          <p:nvGrpSpPr>
            <p:cNvPr id="43" name="Group 42">
              <a:extLst>
                <a:ext uri="{FF2B5EF4-FFF2-40B4-BE49-F238E27FC236}">
                  <a16:creationId xmlns:a16="http://schemas.microsoft.com/office/drawing/2014/main" id="{889FB950-AF77-4012-E580-CF7DB828A7CA}"/>
                </a:ext>
              </a:extLst>
            </p:cNvPr>
            <p:cNvGrpSpPr/>
            <p:nvPr/>
          </p:nvGrpSpPr>
          <p:grpSpPr>
            <a:xfrm>
              <a:off x="2832190" y="5289371"/>
              <a:ext cx="18720000" cy="1504270"/>
              <a:chOff x="2832190" y="5289371"/>
              <a:chExt cx="18720000" cy="1504270"/>
            </a:xfrm>
          </p:grpSpPr>
          <p:sp>
            <p:nvSpPr>
              <p:cNvPr id="46" name="02  Even ‘stressed’ market phases can produce remarkable opportunities.">
                <a:extLst>
                  <a:ext uri="{FF2B5EF4-FFF2-40B4-BE49-F238E27FC236}">
                    <a16:creationId xmlns:a16="http://schemas.microsoft.com/office/drawing/2014/main" id="{536CC983-0FC9-9415-4C15-D1BB726D8247}"/>
                  </a:ext>
                </a:extLst>
              </p:cNvPr>
              <p:cNvSpPr/>
              <p:nvPr/>
            </p:nvSpPr>
            <p:spPr>
              <a:xfrm>
                <a:off x="2832190" y="5289371"/>
                <a:ext cx="18720000" cy="1504270"/>
              </a:xfrm>
              <a:prstGeom prst="roundRect">
                <a:avLst>
                  <a:gd name="adj" fmla="val 15000"/>
                </a:avLst>
              </a:prstGeom>
              <a:solidFill>
                <a:srgbClr val="FFFFFF"/>
              </a:solidFill>
              <a:ln w="12700">
                <a:miter lim="400000"/>
              </a:ln>
              <a:effectLst>
                <a:reflection stA="15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endParaRPr lang="en-IN" dirty="0"/>
              </a:p>
            </p:txBody>
          </p:sp>
          <p:sp>
            <p:nvSpPr>
              <p:cNvPr id="47" name="Line">
                <a:extLst>
                  <a:ext uri="{FF2B5EF4-FFF2-40B4-BE49-F238E27FC236}">
                    <a16:creationId xmlns:a16="http://schemas.microsoft.com/office/drawing/2014/main" id="{A0B70630-3D8D-4E11-EC36-91B0C055835D}"/>
                  </a:ext>
                </a:extLst>
              </p:cNvPr>
              <p:cNvSpPr/>
              <p:nvPr/>
            </p:nvSpPr>
            <p:spPr>
              <a:xfrm flipV="1">
                <a:off x="2894967" y="5725259"/>
                <a:ext cx="0" cy="632495"/>
              </a:xfrm>
              <a:prstGeom prst="line">
                <a:avLst/>
              </a:prstGeom>
              <a:ln w="127000">
                <a:solidFill>
                  <a:srgbClr val="26F700"/>
                </a:solidFill>
                <a:miter lim="400000"/>
              </a:ln>
            </p:spPr>
            <p:txBody>
              <a:bodyPr lIns="50800" tIns="50800" rIns="50800" bIns="50800" anchor="ctr"/>
              <a:lstStyle/>
              <a:p>
                <a:endParaRPr dirty="0"/>
              </a:p>
            </p:txBody>
          </p:sp>
        </p:grpSp>
        <p:sp>
          <p:nvSpPr>
            <p:cNvPr id="44" name="TextBox 43">
              <a:extLst>
                <a:ext uri="{FF2B5EF4-FFF2-40B4-BE49-F238E27FC236}">
                  <a16:creationId xmlns:a16="http://schemas.microsoft.com/office/drawing/2014/main" id="{D51D30F6-3CC8-3348-92C8-E6A9B29ADAD8}"/>
                </a:ext>
              </a:extLst>
            </p:cNvPr>
            <p:cNvSpPr txBox="1"/>
            <p:nvPr/>
          </p:nvSpPr>
          <p:spPr>
            <a:xfrm>
              <a:off x="4170378" y="5528546"/>
              <a:ext cx="17117070"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defRPr sz="3000">
                  <a:solidFill>
                    <a:srgbClr val="100230"/>
                  </a:solidFill>
                  <a:latin typeface="Avenir Book"/>
                  <a:ea typeface="Avenir Book"/>
                  <a:cs typeface="Avenir Book"/>
                  <a:sym typeface="Avenir Book"/>
                </a:defRPr>
              </a:pPr>
              <a:r>
                <a:rPr lang="en-IN" dirty="0"/>
                <a:t>Most important, a saving plan should always be a systematic approach, including a suitable long-term investment strategy. </a:t>
              </a:r>
            </a:p>
          </p:txBody>
        </p:sp>
        <p:sp>
          <p:nvSpPr>
            <p:cNvPr id="45" name="TextBox 44">
              <a:extLst>
                <a:ext uri="{FF2B5EF4-FFF2-40B4-BE49-F238E27FC236}">
                  <a16:creationId xmlns:a16="http://schemas.microsoft.com/office/drawing/2014/main" id="{DBB37324-C327-8633-88F3-B836F0737CCE}"/>
                </a:ext>
              </a:extLst>
            </p:cNvPr>
            <p:cNvSpPr txBox="1"/>
            <p:nvPr/>
          </p:nvSpPr>
          <p:spPr>
            <a:xfrm>
              <a:off x="3311613" y="5528546"/>
              <a:ext cx="71561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IN" sz="3000" dirty="0">
                  <a:solidFill>
                    <a:srgbClr val="806883"/>
                  </a:solidFill>
                  <a:latin typeface="Avenir Heavy"/>
                  <a:ea typeface="Avenir Heavy"/>
                  <a:cs typeface="Avenir Heavy"/>
                  <a:sym typeface="Avenir Heavy"/>
                </a:rPr>
                <a:t>01</a:t>
              </a:r>
              <a:endParaRPr kumimoji="0" lang="en-US" sz="3000" b="0" i="0" u="none" strike="noStrike" cap="none" spc="0" normalizeH="0" baseline="0" dirty="0">
                <a:ln>
                  <a:noFill/>
                </a:ln>
                <a:solidFill>
                  <a:srgbClr val="FFFFFF"/>
                </a:solidFill>
                <a:effectLst/>
                <a:uFillTx/>
                <a:latin typeface="+mn-lt"/>
                <a:ea typeface="+mn-ea"/>
                <a:cs typeface="+mn-cs"/>
                <a:sym typeface="Helvetica Neue"/>
              </a:endParaRPr>
            </a:p>
          </p:txBody>
        </p:sp>
      </p:grpSp>
      <p:grpSp>
        <p:nvGrpSpPr>
          <p:cNvPr id="19" name="Group 18">
            <a:extLst>
              <a:ext uri="{FF2B5EF4-FFF2-40B4-BE49-F238E27FC236}">
                <a16:creationId xmlns:a16="http://schemas.microsoft.com/office/drawing/2014/main" id="{97F4986C-AAAD-2F15-EE64-274D9C1ED0A6}"/>
              </a:ext>
            </a:extLst>
          </p:cNvPr>
          <p:cNvGrpSpPr/>
          <p:nvPr/>
        </p:nvGrpSpPr>
        <p:grpSpPr>
          <a:xfrm>
            <a:off x="2894587" y="8911079"/>
            <a:ext cx="18720000" cy="1298133"/>
            <a:chOff x="2832190" y="4963887"/>
            <a:chExt cx="18720000" cy="1298133"/>
          </a:xfrm>
        </p:grpSpPr>
        <p:grpSp>
          <p:nvGrpSpPr>
            <p:cNvPr id="20" name="Group 19">
              <a:extLst>
                <a:ext uri="{FF2B5EF4-FFF2-40B4-BE49-F238E27FC236}">
                  <a16:creationId xmlns:a16="http://schemas.microsoft.com/office/drawing/2014/main" id="{5B22414A-B607-CC5D-E879-A1B776BD78BE}"/>
                </a:ext>
              </a:extLst>
            </p:cNvPr>
            <p:cNvGrpSpPr/>
            <p:nvPr/>
          </p:nvGrpSpPr>
          <p:grpSpPr>
            <a:xfrm>
              <a:off x="2832190" y="4963887"/>
              <a:ext cx="18720000" cy="1298133"/>
              <a:chOff x="2832190" y="4963887"/>
              <a:chExt cx="18720000" cy="1298133"/>
            </a:xfrm>
          </p:grpSpPr>
          <p:sp>
            <p:nvSpPr>
              <p:cNvPr id="23" name="02  Even ‘stressed’ market phases can produce remarkable opportunities.">
                <a:extLst>
                  <a:ext uri="{FF2B5EF4-FFF2-40B4-BE49-F238E27FC236}">
                    <a16:creationId xmlns:a16="http://schemas.microsoft.com/office/drawing/2014/main" id="{59DD6DDE-3C08-F69F-2EA4-882E6716C552}"/>
                  </a:ext>
                </a:extLst>
              </p:cNvPr>
              <p:cNvSpPr/>
              <p:nvPr/>
            </p:nvSpPr>
            <p:spPr>
              <a:xfrm>
                <a:off x="2832190" y="4963887"/>
                <a:ext cx="18720000" cy="1298133"/>
              </a:xfrm>
              <a:prstGeom prst="roundRect">
                <a:avLst>
                  <a:gd name="adj" fmla="val 15000"/>
                </a:avLst>
              </a:prstGeom>
              <a:solidFill>
                <a:srgbClr val="FFFFFF"/>
              </a:solidFill>
              <a:ln w="12700">
                <a:miter lim="400000"/>
              </a:ln>
              <a:effectLst>
                <a:reflection stA="15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endParaRPr lang="en-IN" dirty="0"/>
              </a:p>
            </p:txBody>
          </p:sp>
          <p:sp>
            <p:nvSpPr>
              <p:cNvPr id="24" name="Line">
                <a:extLst>
                  <a:ext uri="{FF2B5EF4-FFF2-40B4-BE49-F238E27FC236}">
                    <a16:creationId xmlns:a16="http://schemas.microsoft.com/office/drawing/2014/main" id="{8C29002C-CE60-F951-72F9-AC55D2951806}"/>
                  </a:ext>
                </a:extLst>
              </p:cNvPr>
              <p:cNvSpPr/>
              <p:nvPr/>
            </p:nvSpPr>
            <p:spPr>
              <a:xfrm flipV="1">
                <a:off x="2894777" y="5287968"/>
                <a:ext cx="0" cy="649971"/>
              </a:xfrm>
              <a:prstGeom prst="line">
                <a:avLst/>
              </a:prstGeom>
              <a:ln w="127000">
                <a:solidFill>
                  <a:srgbClr val="26F700"/>
                </a:solidFill>
                <a:miter lim="400000"/>
              </a:ln>
            </p:spPr>
            <p:txBody>
              <a:bodyPr lIns="50800" tIns="50800" rIns="50800" bIns="50800" anchor="ctr"/>
              <a:lstStyle/>
              <a:p>
                <a:endParaRPr dirty="0"/>
              </a:p>
            </p:txBody>
          </p:sp>
        </p:grpSp>
        <p:sp>
          <p:nvSpPr>
            <p:cNvPr id="21" name="TextBox 20">
              <a:extLst>
                <a:ext uri="{FF2B5EF4-FFF2-40B4-BE49-F238E27FC236}">
                  <a16:creationId xmlns:a16="http://schemas.microsoft.com/office/drawing/2014/main" id="{A213BDBC-51AA-1E15-17D3-508AB7B2C51B}"/>
                </a:ext>
              </a:extLst>
            </p:cNvPr>
            <p:cNvSpPr txBox="1"/>
            <p:nvPr/>
          </p:nvSpPr>
          <p:spPr>
            <a:xfrm>
              <a:off x="4045508" y="5330825"/>
              <a:ext cx="1724175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defRPr sz="3000">
                  <a:solidFill>
                    <a:srgbClr val="100230"/>
                  </a:solidFill>
                  <a:latin typeface="Avenir Book"/>
                  <a:ea typeface="Avenir Book"/>
                  <a:cs typeface="Avenir Book"/>
                  <a:sym typeface="Avenir Book"/>
                </a:defRPr>
              </a:pPr>
              <a:r>
                <a:rPr lang="en-IN" dirty="0"/>
                <a:t>The terms saving and investing should be used analogously from now on.</a:t>
              </a:r>
            </a:p>
          </p:txBody>
        </p:sp>
        <p:sp>
          <p:nvSpPr>
            <p:cNvPr id="22" name="TextBox 21">
              <a:extLst>
                <a:ext uri="{FF2B5EF4-FFF2-40B4-BE49-F238E27FC236}">
                  <a16:creationId xmlns:a16="http://schemas.microsoft.com/office/drawing/2014/main" id="{849DC1E3-1F32-7C87-1CDA-5E849B9389A0}"/>
                </a:ext>
              </a:extLst>
            </p:cNvPr>
            <p:cNvSpPr txBox="1"/>
            <p:nvPr/>
          </p:nvSpPr>
          <p:spPr>
            <a:xfrm>
              <a:off x="3311613" y="5327372"/>
              <a:ext cx="71561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IN" sz="3000" dirty="0">
                  <a:solidFill>
                    <a:srgbClr val="806883"/>
                  </a:solidFill>
                  <a:latin typeface="Avenir Heavy"/>
                  <a:ea typeface="Avenir Heavy"/>
                  <a:cs typeface="Avenir Heavy"/>
                  <a:sym typeface="Avenir Heavy"/>
                </a:rPr>
                <a:t>03</a:t>
              </a:r>
              <a:endParaRPr kumimoji="0" lang="en-US" sz="3000" b="0" i="0" u="none" strike="noStrike" cap="none" spc="0" normalizeH="0" baseline="0" dirty="0">
                <a:ln>
                  <a:noFill/>
                </a:ln>
                <a:solidFill>
                  <a:srgbClr val="FFFFFF"/>
                </a:solidFill>
                <a:effectLst/>
                <a:uFillTx/>
                <a:latin typeface="+mn-lt"/>
                <a:ea typeface="+mn-ea"/>
                <a:cs typeface="+mn-cs"/>
                <a:sym typeface="Helvetica Neue"/>
              </a:endParaRPr>
            </a:p>
          </p:txBody>
        </p:sp>
      </p:grpSp>
      <p:grpSp>
        <p:nvGrpSpPr>
          <p:cNvPr id="3" name="Group 2">
            <a:extLst>
              <a:ext uri="{FF2B5EF4-FFF2-40B4-BE49-F238E27FC236}">
                <a16:creationId xmlns:a16="http://schemas.microsoft.com/office/drawing/2014/main" id="{E6F39D21-BA64-FDF9-73FC-9819817779D0}"/>
              </a:ext>
            </a:extLst>
          </p:cNvPr>
          <p:cNvGrpSpPr/>
          <p:nvPr/>
        </p:nvGrpSpPr>
        <p:grpSpPr>
          <a:xfrm>
            <a:off x="21525131" y="954783"/>
            <a:ext cx="1905000" cy="1905000"/>
            <a:chOff x="21525131" y="954783"/>
            <a:chExt cx="1905000" cy="1905000"/>
          </a:xfrm>
        </p:grpSpPr>
        <p:sp>
          <p:nvSpPr>
            <p:cNvPr id="25" name="Teardrop 24">
              <a:extLst>
                <a:ext uri="{FF2B5EF4-FFF2-40B4-BE49-F238E27FC236}">
                  <a16:creationId xmlns:a16="http://schemas.microsoft.com/office/drawing/2014/main" id="{96F4CC68-86E8-28B5-C9F4-9901A9B4194E}"/>
                </a:ext>
              </a:extLst>
            </p:cNvPr>
            <p:cNvSpPr/>
            <p:nvPr/>
          </p:nvSpPr>
          <p:spPr>
            <a:xfrm>
              <a:off x="21525131" y="954783"/>
              <a:ext cx="1905000" cy="1905000"/>
            </a:xfrm>
            <a:prstGeom prst="teardrop">
              <a:avLst/>
            </a:prstGeom>
            <a:noFill/>
            <a:ln w="28575">
              <a:solidFill>
                <a:srgbClr val="25F800"/>
              </a:solidFill>
            </a:ln>
            <a:effectLst>
              <a:glow rad="228600">
                <a:schemeClr val="accent3">
                  <a:satMod val="175000"/>
                  <a:alpha val="40000"/>
                </a:schemeClr>
              </a:glow>
              <a:reflection stA="52000" endPos="30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solidFill>
                  <a:srgbClr val="EACBD0"/>
                </a:solidFill>
                <a:highlight>
                  <a:srgbClr val="00FF00"/>
                </a:highlight>
              </a:endParaRPr>
            </a:p>
          </p:txBody>
        </p:sp>
        <p:pic>
          <p:nvPicPr>
            <p:cNvPr id="26" name="Graphic 25">
              <a:extLst>
                <a:ext uri="{FF2B5EF4-FFF2-40B4-BE49-F238E27FC236}">
                  <a16:creationId xmlns:a16="http://schemas.microsoft.com/office/drawing/2014/main" id="{7E68CFE8-5E92-15D9-C516-730AEEEA4B6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943031" y="1389450"/>
              <a:ext cx="1069200" cy="1069200"/>
            </a:xfrm>
            <a:prstGeom prst="rect">
              <a:avLst/>
            </a:prstGeom>
          </p:spPr>
        </p:pic>
      </p:grpSp>
    </p:spTree>
    <p:extLst>
      <p:ext uri="{BB962C8B-B14F-4D97-AF65-F5344CB8AC3E}">
        <p14:creationId xmlns:p14="http://schemas.microsoft.com/office/powerpoint/2010/main" val="32009048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8"/>
                                        </p:tgtEl>
                                        <p:attrNameLst>
                                          <p:attrName>style.visibility</p:attrName>
                                        </p:attrNameLst>
                                      </p:cBhvr>
                                      <p:to>
                                        <p:strVal val="visible"/>
                                      </p:to>
                                    </p:set>
                                    <p:anim calcmode="lin" valueType="num">
                                      <p:cBhvr additive="base">
                                        <p:cTn id="7" dur="500" fill="hold"/>
                                        <p:tgtEl>
                                          <p:spTgt spid="218"/>
                                        </p:tgtEl>
                                        <p:attrNameLst>
                                          <p:attrName>ppt_x</p:attrName>
                                        </p:attrNameLst>
                                      </p:cBhvr>
                                      <p:tavLst>
                                        <p:tav tm="0">
                                          <p:val>
                                            <p:strVal val="#ppt_x"/>
                                          </p:val>
                                        </p:tav>
                                        <p:tav tm="100000">
                                          <p:val>
                                            <p:strVal val="#ppt_x"/>
                                          </p:val>
                                        </p:tav>
                                      </p:tavLst>
                                    </p:anim>
                                    <p:anim calcmode="lin" valueType="num">
                                      <p:cBhvr additive="base">
                                        <p:cTn id="8" dur="500" fill="hold"/>
                                        <p:tgtEl>
                                          <p:spTgt spid="2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17"/>
                                        </p:tgtEl>
                                        <p:attrNameLst>
                                          <p:attrName>style.visibility</p:attrName>
                                        </p:attrNameLst>
                                      </p:cBhvr>
                                      <p:to>
                                        <p:strVal val="visible"/>
                                      </p:to>
                                    </p:set>
                                    <p:anim calcmode="lin" valueType="num">
                                      <p:cBhvr additive="base">
                                        <p:cTn id="12" dur="500" fill="hold"/>
                                        <p:tgtEl>
                                          <p:spTgt spid="217"/>
                                        </p:tgtEl>
                                        <p:attrNameLst>
                                          <p:attrName>ppt_x</p:attrName>
                                        </p:attrNameLst>
                                      </p:cBhvr>
                                      <p:tavLst>
                                        <p:tav tm="0">
                                          <p:val>
                                            <p:strVal val="#ppt_x"/>
                                          </p:val>
                                        </p:tav>
                                        <p:tav tm="100000">
                                          <p:val>
                                            <p:strVal val="#ppt_x"/>
                                          </p:val>
                                        </p:tav>
                                      </p:tavLst>
                                    </p:anim>
                                    <p:anim calcmode="lin" valueType="num">
                                      <p:cBhvr additive="base">
                                        <p:cTn id="13" dur="500" fill="hold"/>
                                        <p:tgtEl>
                                          <p:spTgt spid="21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15"/>
                                        </p:tgtEl>
                                        <p:attrNameLst>
                                          <p:attrName>style.visibility</p:attrName>
                                        </p:attrNameLst>
                                      </p:cBhvr>
                                      <p:to>
                                        <p:strVal val="visible"/>
                                      </p:to>
                                    </p:set>
                                    <p:anim calcmode="lin" valueType="num">
                                      <p:cBhvr additive="base">
                                        <p:cTn id="17" dur="500" fill="hold"/>
                                        <p:tgtEl>
                                          <p:spTgt spid="215"/>
                                        </p:tgtEl>
                                        <p:attrNameLst>
                                          <p:attrName>ppt_x</p:attrName>
                                        </p:attrNameLst>
                                      </p:cBhvr>
                                      <p:tavLst>
                                        <p:tav tm="0">
                                          <p:val>
                                            <p:strVal val="#ppt_x"/>
                                          </p:val>
                                        </p:tav>
                                        <p:tav tm="100000">
                                          <p:val>
                                            <p:strVal val="#ppt_x"/>
                                          </p:val>
                                        </p:tav>
                                      </p:tavLst>
                                    </p:anim>
                                    <p:anim calcmode="lin" valueType="num">
                                      <p:cBhvr additive="base">
                                        <p:cTn id="18" dur="500" fill="hold"/>
                                        <p:tgtEl>
                                          <p:spTgt spid="215"/>
                                        </p:tgtEl>
                                        <p:attrNameLst>
                                          <p:attrName>ppt_y</p:attrName>
                                        </p:attrNameLst>
                                      </p:cBhvr>
                                      <p:tavLst>
                                        <p:tav tm="0">
                                          <p:val>
                                            <p:strVal val="0-#ppt_h/2"/>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additive="base">
                                        <p:cTn id="26" dur="500" fill="hold"/>
                                        <p:tgtEl>
                                          <p:spTgt spid="42"/>
                                        </p:tgtEl>
                                        <p:attrNameLst>
                                          <p:attrName>ppt_x</p:attrName>
                                        </p:attrNameLst>
                                      </p:cBhvr>
                                      <p:tavLst>
                                        <p:tav tm="0">
                                          <p:val>
                                            <p:strVal val="0-#ppt_w/2"/>
                                          </p:val>
                                        </p:tav>
                                        <p:tav tm="100000">
                                          <p:val>
                                            <p:strVal val="#ppt_x"/>
                                          </p:val>
                                        </p:tav>
                                      </p:tavLst>
                                    </p:anim>
                                    <p:anim calcmode="lin" valueType="num">
                                      <p:cBhvr additive="base">
                                        <p:cTn id="27"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0-#ppt_w/2"/>
                                          </p:val>
                                        </p:tav>
                                        <p:tav tm="100000">
                                          <p:val>
                                            <p:strVal val="#ppt_x"/>
                                          </p:val>
                                        </p:tav>
                                      </p:tavLst>
                                    </p:anim>
                                    <p:anim calcmode="lin" valueType="num">
                                      <p:cBhvr additive="base">
                                        <p:cTn id="39"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P spid="217" grpId="0" animBg="1"/>
      <p:bldP spid="2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00230"/>
        </a:solidFill>
        <a:effectLst/>
      </p:bgPr>
    </p:bg>
    <p:spTree>
      <p:nvGrpSpPr>
        <p:cNvPr id="1" name=""/>
        <p:cNvGrpSpPr/>
        <p:nvPr/>
      </p:nvGrpSpPr>
      <p:grpSpPr>
        <a:xfrm>
          <a:off x="0" y="0"/>
          <a:ext cx="0" cy="0"/>
          <a:chOff x="0" y="0"/>
          <a:chExt cx="0" cy="0"/>
        </a:xfrm>
      </p:grpSpPr>
      <p:sp>
        <p:nvSpPr>
          <p:cNvPr id="161" name="Table of contents"/>
          <p:cNvSpPr txBox="1">
            <a:spLocks noGrp="1"/>
          </p:cNvSpPr>
          <p:nvPr>
            <p:ph type="title"/>
          </p:nvPr>
        </p:nvSpPr>
        <p:spPr>
          <a:prstGeom prst="rect">
            <a:avLst/>
          </a:prstGeom>
        </p:spPr>
        <p:txBody>
          <a:bodyPr/>
          <a:lstStyle>
            <a:lvl1pPr defTabSz="457200">
              <a:lnSpc>
                <a:spcPts val="9600"/>
              </a:lnSpc>
              <a:spcBef>
                <a:spcPts val="1000"/>
              </a:spcBef>
              <a:defRPr sz="7000" b="0" spc="0">
                <a:solidFill>
                  <a:srgbClr val="EACBD0"/>
                </a:solidFill>
                <a:latin typeface="Yu Mincho Demibold"/>
                <a:ea typeface="Yu Mincho Demibold"/>
                <a:cs typeface="Yu Mincho Demibold"/>
                <a:sym typeface="Yu Mincho Demibold"/>
              </a:defRPr>
            </a:lvl1pPr>
          </a:lstStyle>
          <a:p>
            <a:r>
              <a:rPr dirty="0"/>
              <a:t>Table of contents</a:t>
            </a:r>
          </a:p>
        </p:txBody>
      </p:sp>
      <p:sp>
        <p:nvSpPr>
          <p:cNvPr id="162" name="Resist short-term gains…"/>
          <p:cNvSpPr txBox="1">
            <a:spLocks noGrp="1"/>
          </p:cNvSpPr>
          <p:nvPr>
            <p:ph type="body" sz="half" idx="1"/>
          </p:nvPr>
        </p:nvSpPr>
        <p:spPr>
          <a:xfrm>
            <a:off x="1206500" y="2704350"/>
            <a:ext cx="9779000" cy="9927166"/>
          </a:xfrm>
          <a:prstGeom prst="rect">
            <a:avLst/>
          </a:prstGeom>
        </p:spPr>
        <p:txBody>
          <a:bodyPr/>
          <a:lstStyle/>
          <a:p>
            <a:pPr marL="196595" indent="-196595" defTabSz="393192">
              <a:lnSpc>
                <a:spcPct val="190000"/>
              </a:lnSpc>
              <a:spcBef>
                <a:spcPts val="0"/>
              </a:spcBef>
              <a:buClr>
                <a:srgbClr val="26F700"/>
              </a:buClr>
              <a:buSzPct val="100000"/>
              <a:buAutoNum type="arabicPeriod"/>
              <a:defRPr sz="2580">
                <a:solidFill>
                  <a:srgbClr val="EACBD0"/>
                </a:solidFill>
                <a:latin typeface="Avenir Book"/>
                <a:ea typeface="Avenir Book"/>
                <a:cs typeface="Avenir Book"/>
                <a:sym typeface="Avenir Book"/>
              </a:defRPr>
            </a:pPr>
            <a:r>
              <a:rPr dirty="0"/>
              <a:t> Resist short-term gains</a:t>
            </a:r>
          </a:p>
          <a:p>
            <a:pPr marL="196595" indent="-196595" defTabSz="393192">
              <a:lnSpc>
                <a:spcPct val="190000"/>
              </a:lnSpc>
              <a:spcBef>
                <a:spcPts val="0"/>
              </a:spcBef>
              <a:buClr>
                <a:srgbClr val="26F700"/>
              </a:buClr>
              <a:buSzPct val="100000"/>
              <a:buAutoNum type="arabicPeriod"/>
              <a:defRPr sz="2580">
                <a:solidFill>
                  <a:srgbClr val="EACBD0"/>
                </a:solidFill>
                <a:latin typeface="Avenir Book"/>
                <a:ea typeface="Avenir Book"/>
                <a:cs typeface="Avenir Book"/>
                <a:sym typeface="Avenir Book"/>
              </a:defRPr>
            </a:pPr>
            <a:r>
              <a:rPr dirty="0"/>
              <a:t> Limit your losses</a:t>
            </a:r>
          </a:p>
          <a:p>
            <a:pPr marL="196595" indent="-196595" defTabSz="393192">
              <a:lnSpc>
                <a:spcPct val="190000"/>
              </a:lnSpc>
              <a:spcBef>
                <a:spcPts val="0"/>
              </a:spcBef>
              <a:buClr>
                <a:srgbClr val="26F700"/>
              </a:buClr>
              <a:buSzPct val="100000"/>
              <a:buAutoNum type="arabicPeriod"/>
              <a:defRPr sz="2580">
                <a:solidFill>
                  <a:srgbClr val="EACBD0"/>
                </a:solidFill>
                <a:latin typeface="Avenir Book"/>
                <a:ea typeface="Avenir Book"/>
                <a:cs typeface="Avenir Book"/>
                <a:sym typeface="Avenir Book"/>
              </a:defRPr>
            </a:pPr>
            <a:r>
              <a:rPr dirty="0"/>
              <a:t> Forget about the purchase price</a:t>
            </a:r>
          </a:p>
          <a:p>
            <a:pPr marL="196595" indent="-196595" defTabSz="393192">
              <a:lnSpc>
                <a:spcPct val="190000"/>
              </a:lnSpc>
              <a:spcBef>
                <a:spcPts val="0"/>
              </a:spcBef>
              <a:buClr>
                <a:srgbClr val="26F700"/>
              </a:buClr>
              <a:buSzPct val="100000"/>
              <a:buAutoNum type="arabicPeriod"/>
              <a:defRPr sz="2580">
                <a:solidFill>
                  <a:srgbClr val="EACBD0"/>
                </a:solidFill>
                <a:latin typeface="Avenir Book"/>
                <a:ea typeface="Avenir Book"/>
                <a:cs typeface="Avenir Book"/>
                <a:sym typeface="Avenir Book"/>
              </a:defRPr>
            </a:pPr>
            <a:r>
              <a:rPr dirty="0"/>
              <a:t> Avoid following the crowd into fashionable investment choices</a:t>
            </a:r>
          </a:p>
          <a:p>
            <a:pPr marL="196595" indent="-196595" defTabSz="393192">
              <a:lnSpc>
                <a:spcPct val="190000"/>
              </a:lnSpc>
              <a:spcBef>
                <a:spcPts val="0"/>
              </a:spcBef>
              <a:buClr>
                <a:srgbClr val="26F700"/>
              </a:buClr>
              <a:buSzPct val="100000"/>
              <a:buAutoNum type="arabicPeriod"/>
              <a:defRPr sz="2580">
                <a:solidFill>
                  <a:srgbClr val="EACBD0"/>
                </a:solidFill>
                <a:latin typeface="Avenir Book"/>
                <a:ea typeface="Avenir Book"/>
                <a:cs typeface="Avenir Book"/>
                <a:sym typeface="Avenir Book"/>
              </a:defRPr>
            </a:pPr>
            <a:r>
              <a:rPr dirty="0"/>
              <a:t> Don’t let a negative prevailing mood sway your thinking</a:t>
            </a:r>
          </a:p>
          <a:p>
            <a:pPr marL="196595" indent="-196595" defTabSz="393192">
              <a:lnSpc>
                <a:spcPct val="190000"/>
              </a:lnSpc>
              <a:spcBef>
                <a:spcPts val="0"/>
              </a:spcBef>
              <a:buClr>
                <a:srgbClr val="26F700"/>
              </a:buClr>
              <a:buSzPct val="100000"/>
              <a:buAutoNum type="arabicPeriod"/>
              <a:defRPr sz="2580">
                <a:solidFill>
                  <a:srgbClr val="EACBD0"/>
                </a:solidFill>
                <a:latin typeface="Avenir Book"/>
                <a:ea typeface="Avenir Book"/>
                <a:cs typeface="Avenir Book"/>
                <a:sym typeface="Avenir Book"/>
              </a:defRPr>
            </a:pPr>
            <a:r>
              <a:rPr dirty="0"/>
              <a:t> Never invest in ‘surefire’ tips</a:t>
            </a:r>
          </a:p>
          <a:p>
            <a:pPr marL="196595" indent="-196595" defTabSz="393192">
              <a:lnSpc>
                <a:spcPct val="190000"/>
              </a:lnSpc>
              <a:spcBef>
                <a:spcPts val="0"/>
              </a:spcBef>
              <a:buClr>
                <a:srgbClr val="26F700"/>
              </a:buClr>
              <a:buSzPct val="100000"/>
              <a:buAutoNum type="arabicPeriod"/>
              <a:defRPr sz="2580">
                <a:solidFill>
                  <a:srgbClr val="EACBD0"/>
                </a:solidFill>
                <a:latin typeface="Avenir Book"/>
                <a:ea typeface="Avenir Book"/>
                <a:cs typeface="Avenir Book"/>
                <a:sym typeface="Avenir Book"/>
              </a:defRPr>
            </a:pPr>
            <a:r>
              <a:rPr dirty="0"/>
              <a:t> Avoid creating portfolios which are too one-sided</a:t>
            </a:r>
          </a:p>
          <a:p>
            <a:pPr marL="196595" indent="-196595" defTabSz="393192">
              <a:lnSpc>
                <a:spcPct val="190000"/>
              </a:lnSpc>
              <a:spcBef>
                <a:spcPts val="0"/>
              </a:spcBef>
              <a:buClr>
                <a:srgbClr val="26F700"/>
              </a:buClr>
              <a:buSzPct val="100000"/>
              <a:buAutoNum type="arabicPeriod"/>
              <a:defRPr sz="2580">
                <a:solidFill>
                  <a:srgbClr val="EACBD0"/>
                </a:solidFill>
                <a:latin typeface="Avenir Book"/>
                <a:ea typeface="Avenir Book"/>
                <a:cs typeface="Avenir Book"/>
                <a:sym typeface="Avenir Book"/>
              </a:defRPr>
            </a:pPr>
            <a:r>
              <a:rPr dirty="0"/>
              <a:t> Avoid investing cyclically</a:t>
            </a:r>
          </a:p>
          <a:p>
            <a:pPr marL="196595" indent="-196595" defTabSz="393192">
              <a:lnSpc>
                <a:spcPct val="190000"/>
              </a:lnSpc>
              <a:spcBef>
                <a:spcPts val="0"/>
              </a:spcBef>
              <a:buClr>
                <a:srgbClr val="26F700"/>
              </a:buClr>
              <a:buSzPct val="100000"/>
              <a:buAutoNum type="arabicPeriod"/>
              <a:defRPr sz="2580">
                <a:solidFill>
                  <a:srgbClr val="EACBD0"/>
                </a:solidFill>
                <a:latin typeface="Avenir Book"/>
                <a:ea typeface="Avenir Book"/>
                <a:cs typeface="Avenir Book"/>
                <a:sym typeface="Avenir Book"/>
              </a:defRPr>
            </a:pPr>
            <a:r>
              <a:rPr dirty="0"/>
              <a:t> Stay ready for action with good liquidity management</a:t>
            </a:r>
          </a:p>
          <a:p>
            <a:pPr marL="196595" indent="-196595" defTabSz="393192">
              <a:lnSpc>
                <a:spcPct val="190000"/>
              </a:lnSpc>
              <a:spcBef>
                <a:spcPts val="0"/>
              </a:spcBef>
              <a:buClr>
                <a:srgbClr val="26F700"/>
              </a:buClr>
              <a:buSzPct val="100000"/>
              <a:buAutoNum type="arabicPeriod"/>
              <a:defRPr sz="2580">
                <a:solidFill>
                  <a:srgbClr val="EACBD0"/>
                </a:solidFill>
                <a:latin typeface="Avenir Book"/>
                <a:ea typeface="Avenir Book"/>
                <a:cs typeface="Avenir Book"/>
                <a:sym typeface="Avenir Book"/>
              </a:defRPr>
            </a:pPr>
            <a:r>
              <a:rPr dirty="0"/>
              <a:t> The index is not the be all and end all</a:t>
            </a:r>
          </a:p>
          <a:p>
            <a:pPr marL="196595" indent="-196595" defTabSz="393192">
              <a:lnSpc>
                <a:spcPct val="190000"/>
              </a:lnSpc>
              <a:spcBef>
                <a:spcPts val="0"/>
              </a:spcBef>
              <a:buClr>
                <a:srgbClr val="26F700"/>
              </a:buClr>
              <a:buSzPct val="100000"/>
              <a:buAutoNum type="arabicPeriod"/>
              <a:defRPr sz="2580">
                <a:solidFill>
                  <a:srgbClr val="EACBD0"/>
                </a:solidFill>
                <a:latin typeface="Avenir Book"/>
                <a:ea typeface="Avenir Book"/>
                <a:cs typeface="Avenir Book"/>
                <a:sym typeface="Avenir Book"/>
              </a:defRPr>
            </a:pPr>
            <a:r>
              <a:rPr dirty="0"/>
              <a:t> Do not trust the historical performance of large investment fund companies</a:t>
            </a:r>
          </a:p>
        </p:txBody>
      </p:sp>
      <p:pic>
        <p:nvPicPr>
          <p:cNvPr id="163" name="FinTech-logoAsset 1.png" descr="FinTech-logoAsset 1.png"/>
          <p:cNvPicPr>
            <a:picLocks noChangeAspect="1"/>
          </p:cNvPicPr>
          <p:nvPr/>
        </p:nvPicPr>
        <p:blipFill>
          <a:blip r:embed="rId3">
            <a:alphaModFix amt="12652"/>
          </a:blip>
          <a:stretch>
            <a:fillRect/>
          </a:stretch>
        </p:blipFill>
        <p:spPr>
          <a:xfrm>
            <a:off x="9309279" y="4408321"/>
            <a:ext cx="5103685" cy="4913249"/>
          </a:xfrm>
          <a:prstGeom prst="rect">
            <a:avLst/>
          </a:prstGeom>
          <a:ln w="12700">
            <a:miter lim="400000"/>
          </a:ln>
        </p:spPr>
      </p:pic>
      <p:sp>
        <p:nvSpPr>
          <p:cNvPr id="164" name="Line"/>
          <p:cNvSpPr/>
          <p:nvPr/>
        </p:nvSpPr>
        <p:spPr>
          <a:xfrm flipV="1">
            <a:off x="11861121" y="5980145"/>
            <a:ext cx="1" cy="1905001"/>
          </a:xfrm>
          <a:prstGeom prst="line">
            <a:avLst/>
          </a:prstGeom>
          <a:ln w="38100">
            <a:solidFill>
              <a:srgbClr val="E6147A"/>
            </a:solidFill>
            <a:miter lim="400000"/>
          </a:ln>
        </p:spPr>
        <p:txBody>
          <a:bodyPr lIns="50800" tIns="50800" rIns="50800" bIns="50800" anchor="ctr"/>
          <a:lstStyle/>
          <a:p>
            <a:endParaRPr/>
          </a:p>
        </p:txBody>
      </p:sp>
      <p:sp>
        <p:nvSpPr>
          <p:cNvPr id="165" name="Endlessly collecting information is not the key to success…"/>
          <p:cNvSpPr txBox="1"/>
          <p:nvPr/>
        </p:nvSpPr>
        <p:spPr>
          <a:xfrm>
            <a:off x="12824817" y="2704350"/>
            <a:ext cx="9779001" cy="99271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214884" indent="-214884" algn="l" defTabSz="334263">
              <a:lnSpc>
                <a:spcPct val="190000"/>
              </a:lnSpc>
              <a:buClr>
                <a:srgbClr val="26F700"/>
              </a:buClr>
              <a:buSzPct val="100000"/>
              <a:buAutoNum type="arabicPeriod" startAt="12"/>
              <a:defRPr sz="2820">
                <a:solidFill>
                  <a:srgbClr val="EACBD0"/>
                </a:solidFill>
                <a:latin typeface="Avenir Book"/>
                <a:ea typeface="Avenir Book"/>
                <a:cs typeface="Avenir Book"/>
                <a:sym typeface="Avenir Book"/>
              </a:defRPr>
            </a:pPr>
            <a:r>
              <a:rPr dirty="0"/>
              <a:t> Endlessly collecting information is not the key to success</a:t>
            </a:r>
          </a:p>
          <a:p>
            <a:pPr marL="214884" indent="-214884" algn="l" defTabSz="334263">
              <a:lnSpc>
                <a:spcPct val="190000"/>
              </a:lnSpc>
              <a:buClr>
                <a:srgbClr val="26F700"/>
              </a:buClr>
              <a:buSzPct val="100000"/>
              <a:buAutoNum type="arabicPeriod" startAt="12"/>
              <a:defRPr sz="2820">
                <a:solidFill>
                  <a:srgbClr val="EACBD0"/>
                </a:solidFill>
                <a:latin typeface="Avenir Book"/>
                <a:ea typeface="Avenir Book"/>
                <a:cs typeface="Avenir Book"/>
                <a:sym typeface="Avenir Book"/>
              </a:defRPr>
            </a:pPr>
            <a:r>
              <a:rPr dirty="0"/>
              <a:t> Don’t sell yourself short</a:t>
            </a:r>
          </a:p>
          <a:p>
            <a:pPr marL="214884" indent="-214884" algn="l" defTabSz="334263">
              <a:lnSpc>
                <a:spcPct val="190000"/>
              </a:lnSpc>
              <a:buClr>
                <a:srgbClr val="26F700"/>
              </a:buClr>
              <a:buSzPct val="100000"/>
              <a:buAutoNum type="arabicPeriod" startAt="12"/>
              <a:defRPr sz="2820">
                <a:solidFill>
                  <a:srgbClr val="EACBD0"/>
                </a:solidFill>
                <a:latin typeface="Avenir Book"/>
                <a:ea typeface="Avenir Book"/>
                <a:cs typeface="Avenir Book"/>
                <a:sym typeface="Avenir Book"/>
              </a:defRPr>
            </a:pPr>
            <a:r>
              <a:rPr dirty="0"/>
              <a:t> Don’t pin the blame on others</a:t>
            </a:r>
          </a:p>
          <a:p>
            <a:pPr marL="214884" indent="-214884" algn="l" defTabSz="334263">
              <a:lnSpc>
                <a:spcPct val="190000"/>
              </a:lnSpc>
              <a:buClr>
                <a:srgbClr val="26F700"/>
              </a:buClr>
              <a:buSzPct val="100000"/>
              <a:buAutoNum type="arabicPeriod" startAt="12"/>
              <a:defRPr sz="2820">
                <a:solidFill>
                  <a:srgbClr val="EACBD0"/>
                </a:solidFill>
                <a:latin typeface="Avenir Book"/>
                <a:ea typeface="Avenir Book"/>
                <a:cs typeface="Avenir Book"/>
                <a:sym typeface="Avenir Book"/>
              </a:defRPr>
            </a:pPr>
            <a:r>
              <a:rPr dirty="0"/>
              <a:t> Avoiding overconfidence</a:t>
            </a:r>
          </a:p>
          <a:p>
            <a:pPr marL="214884" indent="-214884" algn="l" defTabSz="334263">
              <a:lnSpc>
                <a:spcPct val="190000"/>
              </a:lnSpc>
              <a:buClr>
                <a:srgbClr val="26F700"/>
              </a:buClr>
              <a:buSzPct val="100000"/>
              <a:buAutoNum type="arabicPeriod" startAt="12"/>
              <a:defRPr sz="2820">
                <a:solidFill>
                  <a:srgbClr val="EACBD0"/>
                </a:solidFill>
                <a:latin typeface="Avenir Book"/>
                <a:ea typeface="Avenir Book"/>
                <a:cs typeface="Avenir Book"/>
                <a:sym typeface="Avenir Book"/>
              </a:defRPr>
            </a:pPr>
            <a:r>
              <a:rPr dirty="0"/>
              <a:t> Loss aversion and disposition effect</a:t>
            </a:r>
          </a:p>
          <a:p>
            <a:pPr marL="214884" indent="-214884" algn="l" defTabSz="334263">
              <a:lnSpc>
                <a:spcPct val="190000"/>
              </a:lnSpc>
              <a:buClr>
                <a:srgbClr val="26F700"/>
              </a:buClr>
              <a:buSzPct val="100000"/>
              <a:buAutoNum type="arabicPeriod" startAt="12"/>
              <a:defRPr sz="2820">
                <a:solidFill>
                  <a:srgbClr val="EACBD0"/>
                </a:solidFill>
                <a:latin typeface="Avenir Book"/>
                <a:ea typeface="Avenir Book"/>
                <a:cs typeface="Avenir Book"/>
                <a:sym typeface="Avenir Book"/>
              </a:defRPr>
            </a:pPr>
            <a:r>
              <a:rPr dirty="0"/>
              <a:t> Anchoring bias</a:t>
            </a:r>
          </a:p>
          <a:p>
            <a:pPr marL="214884" indent="-214884" algn="l" defTabSz="334263">
              <a:lnSpc>
                <a:spcPct val="190000"/>
              </a:lnSpc>
              <a:buClr>
                <a:srgbClr val="26F700"/>
              </a:buClr>
              <a:buSzPct val="100000"/>
              <a:buAutoNum type="arabicPeriod" startAt="12"/>
              <a:defRPr sz="2820">
                <a:solidFill>
                  <a:srgbClr val="EACBD0"/>
                </a:solidFill>
                <a:latin typeface="Avenir Book"/>
                <a:ea typeface="Avenir Book"/>
                <a:cs typeface="Avenir Book"/>
                <a:sym typeface="Avenir Book"/>
              </a:defRPr>
            </a:pPr>
            <a:r>
              <a:rPr dirty="0"/>
              <a:t> Herd behavior and trend chasing bias</a:t>
            </a:r>
          </a:p>
          <a:p>
            <a:pPr marL="214884" indent="-214884" algn="l" defTabSz="334263">
              <a:lnSpc>
                <a:spcPct val="190000"/>
              </a:lnSpc>
              <a:buClr>
                <a:srgbClr val="26F700"/>
              </a:buClr>
              <a:buSzPct val="100000"/>
              <a:buAutoNum type="arabicPeriod" startAt="12"/>
              <a:defRPr sz="2820">
                <a:solidFill>
                  <a:srgbClr val="EACBD0"/>
                </a:solidFill>
                <a:latin typeface="Avenir Book"/>
                <a:ea typeface="Avenir Book"/>
                <a:cs typeface="Avenir Book"/>
                <a:sym typeface="Avenir Book"/>
              </a:defRPr>
            </a:pPr>
            <a:r>
              <a:rPr dirty="0"/>
              <a:t> Fear of investing and fear of missing out</a:t>
            </a:r>
          </a:p>
          <a:p>
            <a:pPr marL="214884" indent="-214884" algn="l" defTabSz="334263">
              <a:lnSpc>
                <a:spcPct val="190000"/>
              </a:lnSpc>
              <a:buClr>
                <a:srgbClr val="26F700"/>
              </a:buClr>
              <a:buSzPct val="100000"/>
              <a:buAutoNum type="arabicPeriod" startAt="12"/>
              <a:defRPr sz="2820">
                <a:solidFill>
                  <a:srgbClr val="EACBD0"/>
                </a:solidFill>
                <a:latin typeface="Avenir Book"/>
                <a:ea typeface="Avenir Book"/>
                <a:cs typeface="Avenir Book"/>
                <a:sym typeface="Avenir Book"/>
              </a:defRPr>
            </a:pPr>
            <a:r>
              <a:rPr dirty="0"/>
              <a:t> Choice paralysis</a:t>
            </a:r>
          </a:p>
          <a:p>
            <a:pPr marL="214884" indent="-214884" algn="l" defTabSz="334263">
              <a:lnSpc>
                <a:spcPct val="190000"/>
              </a:lnSpc>
              <a:buClr>
                <a:srgbClr val="26F700"/>
              </a:buClr>
              <a:buSzPct val="100000"/>
              <a:buAutoNum type="arabicPeriod" startAt="12"/>
              <a:defRPr sz="2820">
                <a:solidFill>
                  <a:srgbClr val="EACBD0"/>
                </a:solidFill>
                <a:latin typeface="Avenir Book"/>
                <a:ea typeface="Avenir Book"/>
                <a:cs typeface="Avenir Book"/>
                <a:sym typeface="Avenir Book"/>
              </a:defRPr>
            </a:pPr>
            <a:r>
              <a:rPr dirty="0"/>
              <a:t> Compound interest + periodic deposits</a:t>
            </a:r>
          </a:p>
          <a:p>
            <a:pPr marL="214884" indent="-214884" algn="l" defTabSz="334263">
              <a:lnSpc>
                <a:spcPct val="190000"/>
              </a:lnSpc>
              <a:buClr>
                <a:srgbClr val="26F700"/>
              </a:buClr>
              <a:buSzPct val="100000"/>
              <a:buAutoNum type="arabicPeriod" startAt="12"/>
              <a:defRPr sz="2820">
                <a:solidFill>
                  <a:srgbClr val="EACBD0"/>
                </a:solidFill>
                <a:latin typeface="Avenir Book"/>
                <a:ea typeface="Avenir Book"/>
                <a:cs typeface="Avenir Book"/>
                <a:sym typeface="Avenir Book"/>
              </a:defRPr>
            </a:pPr>
            <a:r>
              <a:rPr dirty="0"/>
              <a:t> Have a systematic investment plan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61"/>
                                        </p:tgtEl>
                                        <p:attrNameLst>
                                          <p:attrName>style.visibility</p:attrName>
                                        </p:attrNameLst>
                                      </p:cBhvr>
                                      <p:to>
                                        <p:strVal val="visible"/>
                                      </p:to>
                                    </p:set>
                                    <p:anim calcmode="lin" valueType="num">
                                      <p:cBhvr additive="base">
                                        <p:cTn id="7" dur="500"/>
                                        <p:tgtEl>
                                          <p:spTgt spid="161"/>
                                        </p:tgtEl>
                                        <p:attrNameLst>
                                          <p:attrName>ppt_y</p:attrName>
                                        </p:attrNameLst>
                                      </p:cBhvr>
                                      <p:tavLst>
                                        <p:tav tm="0">
                                          <p:val>
                                            <p:strVal val="#ppt_y-#ppt_h*1.125000"/>
                                          </p:val>
                                        </p:tav>
                                        <p:tav tm="100000">
                                          <p:val>
                                            <p:strVal val="#ppt_y"/>
                                          </p:val>
                                        </p:tav>
                                      </p:tavLst>
                                    </p:anim>
                                    <p:animEffect transition="in" filter="wipe(down)">
                                      <p:cBhvr>
                                        <p:cTn id="8" dur="500"/>
                                        <p:tgtEl>
                                          <p:spTgt spid="161"/>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2">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2">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2">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2">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2">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62">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2">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62">
                                            <p:txEl>
                                              <p:pRg st="10" end="1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6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65">
                                            <p:txEl>
                                              <p:pRg st="0" end="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65">
                                            <p:txEl>
                                              <p:pRg st="1" end="1"/>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65">
                                            <p:txEl>
                                              <p:pRg st="2" end="2"/>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65">
                                            <p:txEl>
                                              <p:pRg st="3" end="3"/>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65">
                                            <p:txEl>
                                              <p:pRg st="4" end="4"/>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65">
                                            <p:txEl>
                                              <p:pRg st="5" end="5"/>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65">
                                            <p:txEl>
                                              <p:pRg st="6" end="6"/>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165">
                                            <p:txEl>
                                              <p:pRg st="7" end="7"/>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165">
                                            <p:txEl>
                                              <p:pRg st="8" end="8"/>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165">
                                            <p:txEl>
                                              <p:pRg st="9" end="9"/>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16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00230"/>
        </a:solidFill>
        <a:effectLst/>
      </p:bgPr>
    </p:bg>
    <p:spTree>
      <p:nvGrpSpPr>
        <p:cNvPr id="1" name=""/>
        <p:cNvGrpSpPr/>
        <p:nvPr/>
      </p:nvGrpSpPr>
      <p:grpSpPr>
        <a:xfrm>
          <a:off x="0" y="0"/>
          <a:ext cx="0" cy="0"/>
          <a:chOff x="0" y="0"/>
          <a:chExt cx="0" cy="0"/>
        </a:xfrm>
      </p:grpSpPr>
      <p:sp>
        <p:nvSpPr>
          <p:cNvPr id="167" name="Resist short-term gains."/>
          <p:cNvSpPr txBox="1">
            <a:spLocks noGrp="1"/>
          </p:cNvSpPr>
          <p:nvPr>
            <p:ph type="title"/>
          </p:nvPr>
        </p:nvSpPr>
        <p:spPr>
          <a:xfrm>
            <a:off x="3687889" y="1206500"/>
            <a:ext cx="17653520" cy="1435101"/>
          </a:xfrm>
          <a:prstGeom prst="rect">
            <a:avLst/>
          </a:prstGeom>
        </p:spPr>
        <p:txBody>
          <a:bodyPr/>
          <a:lstStyle>
            <a:lvl1pPr defTabSz="457200">
              <a:lnSpc>
                <a:spcPts val="9600"/>
              </a:lnSpc>
              <a:spcBef>
                <a:spcPts val="1000"/>
              </a:spcBef>
              <a:defRPr sz="7000" b="0" spc="0">
                <a:solidFill>
                  <a:srgbClr val="EACBD0"/>
                </a:solidFill>
                <a:latin typeface="Yu Mincho Regular"/>
                <a:ea typeface="Yu Mincho Regular"/>
                <a:cs typeface="Yu Mincho Regular"/>
                <a:sym typeface="Yu Mincho Regular"/>
              </a:defRPr>
            </a:lvl1pPr>
          </a:lstStyle>
          <a:p>
            <a:r>
              <a:rPr dirty="0"/>
              <a:t>Resist short-term gains.</a:t>
            </a:r>
          </a:p>
        </p:txBody>
      </p:sp>
      <p:pic>
        <p:nvPicPr>
          <p:cNvPr id="168" name="FinTech-logoAsset 1.png" descr="FinTech-logoAsset 1.png"/>
          <p:cNvPicPr>
            <a:picLocks noChangeAspect="1"/>
          </p:cNvPicPr>
          <p:nvPr/>
        </p:nvPicPr>
        <p:blipFill>
          <a:blip r:embed="rId2">
            <a:alphaModFix amt="13000"/>
          </a:blip>
          <a:stretch>
            <a:fillRect/>
          </a:stretch>
        </p:blipFill>
        <p:spPr>
          <a:xfrm>
            <a:off x="9309279" y="4401376"/>
            <a:ext cx="5103685" cy="4913248"/>
          </a:xfrm>
          <a:prstGeom prst="rect">
            <a:avLst/>
          </a:prstGeom>
          <a:ln w="12700">
            <a:miter lim="400000"/>
          </a:ln>
        </p:spPr>
      </p:pic>
      <p:sp>
        <p:nvSpPr>
          <p:cNvPr id="169" name="Line"/>
          <p:cNvSpPr/>
          <p:nvPr/>
        </p:nvSpPr>
        <p:spPr>
          <a:xfrm flipV="1">
            <a:off x="3033197" y="781556"/>
            <a:ext cx="1" cy="1905001"/>
          </a:xfrm>
          <a:prstGeom prst="line">
            <a:avLst/>
          </a:prstGeom>
          <a:ln w="25400">
            <a:solidFill>
              <a:srgbClr val="E6147A"/>
            </a:solidFill>
            <a:miter lim="400000"/>
          </a:ln>
        </p:spPr>
        <p:txBody>
          <a:bodyPr lIns="50800" tIns="50800" rIns="50800" bIns="50800" anchor="ctr"/>
          <a:lstStyle/>
          <a:p>
            <a:endParaRPr dirty="0"/>
          </a:p>
        </p:txBody>
      </p:sp>
      <p:sp>
        <p:nvSpPr>
          <p:cNvPr id="170" name="01"/>
          <p:cNvSpPr txBox="1"/>
          <p:nvPr/>
        </p:nvSpPr>
        <p:spPr>
          <a:xfrm>
            <a:off x="1576425" y="1206500"/>
            <a:ext cx="1071714" cy="1435101"/>
          </a:xfrm>
          <a:prstGeom prst="rect">
            <a:avLst/>
          </a:prstGeom>
          <a:solidFill>
            <a:srgbClr val="10023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defTabSz="825500">
              <a:defRPr sz="7000">
                <a:solidFill>
                  <a:srgbClr val="EACBD0"/>
                </a:solidFill>
                <a:latin typeface="Agency FB"/>
                <a:ea typeface="Agency FB"/>
                <a:cs typeface="Agency FB"/>
                <a:sym typeface="Agency FB"/>
              </a:defRPr>
            </a:lvl1pPr>
          </a:lstStyle>
          <a:p>
            <a:r>
              <a:rPr dirty="0"/>
              <a:t>01</a:t>
            </a:r>
          </a:p>
        </p:txBody>
      </p:sp>
      <p:grpSp>
        <p:nvGrpSpPr>
          <p:cNvPr id="4" name="Group 3">
            <a:extLst>
              <a:ext uri="{FF2B5EF4-FFF2-40B4-BE49-F238E27FC236}">
                <a16:creationId xmlns:a16="http://schemas.microsoft.com/office/drawing/2014/main" id="{F0B7BCBA-CB70-3826-AA7D-8771D3DFAB7A}"/>
              </a:ext>
            </a:extLst>
          </p:cNvPr>
          <p:cNvGrpSpPr/>
          <p:nvPr/>
        </p:nvGrpSpPr>
        <p:grpSpPr>
          <a:xfrm>
            <a:off x="2832190" y="4189616"/>
            <a:ext cx="18719620" cy="1270001"/>
            <a:chOff x="2832190" y="4189616"/>
            <a:chExt cx="18719620" cy="1270001"/>
          </a:xfrm>
        </p:grpSpPr>
        <p:sp>
          <p:nvSpPr>
            <p:cNvPr id="172" name="01  Often small gains are realised far too early."/>
            <p:cNvSpPr/>
            <p:nvPr/>
          </p:nvSpPr>
          <p:spPr>
            <a:xfrm>
              <a:off x="2832190" y="4189616"/>
              <a:ext cx="18719620" cy="1270001"/>
            </a:xfrm>
            <a:prstGeom prst="roundRect">
              <a:avLst>
                <a:gd name="adj" fmla="val 15000"/>
              </a:avLst>
            </a:prstGeom>
            <a:solidFill>
              <a:srgbClr val="FFFFFF"/>
            </a:solidFill>
            <a:ln w="12700">
              <a:miter lim="400000"/>
            </a:ln>
            <a:effectLst>
              <a:reflection stA="15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r>
                <a:rPr dirty="0">
                  <a:solidFill>
                    <a:srgbClr val="806883"/>
                  </a:solidFill>
                  <a:latin typeface="Avenir Heavy"/>
                  <a:ea typeface="Avenir Heavy"/>
                  <a:cs typeface="Avenir Heavy"/>
                  <a:sym typeface="Avenir Heavy"/>
                </a:rPr>
                <a:t>01</a:t>
              </a:r>
              <a:r>
                <a:rPr dirty="0"/>
                <a:t>  </a:t>
              </a:r>
              <a:r>
                <a:rPr lang="en-US" dirty="0"/>
                <a:t> </a:t>
              </a:r>
              <a:r>
                <a:rPr dirty="0"/>
                <a:t>Often small gains are realized far too early.</a:t>
              </a:r>
            </a:p>
          </p:txBody>
        </p:sp>
        <p:sp>
          <p:nvSpPr>
            <p:cNvPr id="173" name="Line"/>
            <p:cNvSpPr/>
            <p:nvPr/>
          </p:nvSpPr>
          <p:spPr>
            <a:xfrm flipV="1">
              <a:off x="2884236" y="4566030"/>
              <a:ext cx="1" cy="517173"/>
            </a:xfrm>
            <a:prstGeom prst="line">
              <a:avLst/>
            </a:prstGeom>
            <a:ln w="127000">
              <a:solidFill>
                <a:srgbClr val="26F700"/>
              </a:solidFill>
              <a:miter lim="400000"/>
            </a:ln>
          </p:spPr>
          <p:txBody>
            <a:bodyPr lIns="50800" tIns="50800" rIns="50800" bIns="50800" anchor="ctr"/>
            <a:lstStyle/>
            <a:p>
              <a:endParaRPr/>
            </a:p>
          </p:txBody>
        </p:sp>
      </p:grpSp>
      <p:grpSp>
        <p:nvGrpSpPr>
          <p:cNvPr id="5" name="Group 4">
            <a:extLst>
              <a:ext uri="{FF2B5EF4-FFF2-40B4-BE49-F238E27FC236}">
                <a16:creationId xmlns:a16="http://schemas.microsoft.com/office/drawing/2014/main" id="{37DA691E-2075-89B2-CDB1-FD47831ECE68}"/>
              </a:ext>
            </a:extLst>
          </p:cNvPr>
          <p:cNvGrpSpPr/>
          <p:nvPr/>
        </p:nvGrpSpPr>
        <p:grpSpPr>
          <a:xfrm>
            <a:off x="2821457" y="6148298"/>
            <a:ext cx="18719620" cy="1270001"/>
            <a:chOff x="2821457" y="6148298"/>
            <a:chExt cx="18719620" cy="1270001"/>
          </a:xfrm>
        </p:grpSpPr>
        <p:sp>
          <p:nvSpPr>
            <p:cNvPr id="174" name="02  Avoiding frequent transaction costs."/>
            <p:cNvSpPr/>
            <p:nvPr/>
          </p:nvSpPr>
          <p:spPr>
            <a:xfrm>
              <a:off x="2821457" y="6148298"/>
              <a:ext cx="18719620" cy="1270001"/>
            </a:xfrm>
            <a:prstGeom prst="roundRect">
              <a:avLst>
                <a:gd name="adj" fmla="val 15000"/>
              </a:avLst>
            </a:prstGeom>
            <a:solidFill>
              <a:srgbClr val="FFFFFF"/>
            </a:solidFill>
            <a:ln w="12700">
              <a:miter lim="400000"/>
            </a:ln>
            <a:effectLst>
              <a:reflection stA="15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r>
                <a:rPr dirty="0">
                  <a:solidFill>
                    <a:srgbClr val="806883"/>
                  </a:solidFill>
                  <a:latin typeface="Avenir Heavy"/>
                  <a:ea typeface="Avenir Heavy"/>
                  <a:cs typeface="Avenir Heavy"/>
                  <a:sym typeface="Avenir Heavy"/>
                </a:rPr>
                <a:t>02</a:t>
              </a:r>
              <a:r>
                <a:rPr dirty="0"/>
                <a:t>  </a:t>
              </a:r>
              <a:r>
                <a:rPr lang="en-US" dirty="0"/>
                <a:t> </a:t>
              </a:r>
              <a:r>
                <a:rPr dirty="0"/>
                <a:t>Avoiding frequent transaction costs.</a:t>
              </a:r>
            </a:p>
          </p:txBody>
        </p:sp>
        <p:sp>
          <p:nvSpPr>
            <p:cNvPr id="175" name="Line"/>
            <p:cNvSpPr/>
            <p:nvPr/>
          </p:nvSpPr>
          <p:spPr>
            <a:xfrm flipV="1">
              <a:off x="2884236" y="6524712"/>
              <a:ext cx="1" cy="517173"/>
            </a:xfrm>
            <a:prstGeom prst="line">
              <a:avLst/>
            </a:prstGeom>
            <a:ln w="127000">
              <a:solidFill>
                <a:srgbClr val="26F700"/>
              </a:solidFill>
              <a:miter lim="400000"/>
            </a:ln>
          </p:spPr>
          <p:txBody>
            <a:bodyPr lIns="50800" tIns="50800" rIns="50800" bIns="50800" anchor="ctr"/>
            <a:lstStyle/>
            <a:p>
              <a:endParaRPr dirty="0"/>
            </a:p>
          </p:txBody>
        </p:sp>
      </p:grpSp>
      <p:grpSp>
        <p:nvGrpSpPr>
          <p:cNvPr id="6" name="Group 5">
            <a:extLst>
              <a:ext uri="{FF2B5EF4-FFF2-40B4-BE49-F238E27FC236}">
                <a16:creationId xmlns:a16="http://schemas.microsoft.com/office/drawing/2014/main" id="{5EE22B66-E651-EF4B-CB8D-59F4007775C5}"/>
              </a:ext>
            </a:extLst>
          </p:cNvPr>
          <p:cNvGrpSpPr/>
          <p:nvPr/>
        </p:nvGrpSpPr>
        <p:grpSpPr>
          <a:xfrm>
            <a:off x="2832190" y="8106980"/>
            <a:ext cx="18719620" cy="3318009"/>
            <a:chOff x="2832190" y="8106980"/>
            <a:chExt cx="18719620" cy="3318009"/>
          </a:xfrm>
        </p:grpSpPr>
        <p:sp>
          <p:nvSpPr>
            <p:cNvPr id="176" name="03  The investor simultaneously gets confirmation that they have done everything properly…"/>
            <p:cNvSpPr/>
            <p:nvPr/>
          </p:nvSpPr>
          <p:spPr>
            <a:xfrm>
              <a:off x="2832190" y="8106980"/>
              <a:ext cx="18719620" cy="3318009"/>
            </a:xfrm>
            <a:prstGeom prst="roundRect">
              <a:avLst>
                <a:gd name="adj" fmla="val 5741"/>
              </a:avLst>
            </a:prstGeom>
            <a:solidFill>
              <a:srgbClr val="FFFFFF"/>
            </a:solidFill>
            <a:ln w="12700">
              <a:miter lim="400000"/>
            </a:ln>
            <a:effectLst>
              <a:reflection stA="14734"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r>
                <a:rPr dirty="0">
                  <a:solidFill>
                    <a:srgbClr val="806883"/>
                  </a:solidFill>
                  <a:latin typeface="Avenir Heavy"/>
                  <a:ea typeface="Avenir Heavy"/>
                  <a:cs typeface="Avenir Heavy"/>
                  <a:sym typeface="Avenir Heavy"/>
                </a:rPr>
                <a:t>03</a:t>
              </a:r>
              <a:r>
                <a:rPr dirty="0"/>
                <a:t>  </a:t>
              </a:r>
              <a:r>
                <a:rPr lang="en-US" dirty="0"/>
                <a:t> </a:t>
              </a:r>
              <a:r>
                <a:rPr dirty="0"/>
                <a:t>The investor simultaneously gets confirmation that they have done everything properly </a:t>
              </a:r>
            </a:p>
            <a:p>
              <a:pPr lvl="1" algn="l" defTabSz="825500">
                <a:defRPr sz="3000">
                  <a:solidFill>
                    <a:srgbClr val="100230"/>
                  </a:solidFill>
                  <a:latin typeface="Avenir Book"/>
                  <a:ea typeface="Avenir Book"/>
                  <a:cs typeface="Avenir Book"/>
                  <a:sym typeface="Avenir Book"/>
                </a:defRPr>
              </a:pPr>
              <a:r>
                <a:rPr dirty="0"/>
                <a:t>      </a:t>
              </a:r>
              <a:r>
                <a:rPr lang="en-US" dirty="0"/>
                <a:t> </a:t>
              </a:r>
              <a:r>
                <a:rPr dirty="0"/>
                <a:t>and there is a sense of security since the invested money is now ‘safely’ stored away in their </a:t>
              </a:r>
            </a:p>
            <a:p>
              <a:pPr lvl="1" algn="l" defTabSz="825500">
                <a:defRPr sz="3000">
                  <a:solidFill>
                    <a:srgbClr val="100230"/>
                  </a:solidFill>
                  <a:latin typeface="Avenir Book"/>
                  <a:ea typeface="Avenir Book"/>
                  <a:cs typeface="Avenir Book"/>
                  <a:sym typeface="Avenir Book"/>
                </a:defRPr>
              </a:pPr>
              <a:r>
                <a:rPr dirty="0"/>
                <a:t>      </a:t>
              </a:r>
              <a:r>
                <a:rPr lang="en-US" dirty="0"/>
                <a:t> </a:t>
              </a:r>
              <a:r>
                <a:rPr dirty="0"/>
                <a:t>current account. They of course overlook the fact that they should reinvest this income-</a:t>
              </a:r>
            </a:p>
            <a:p>
              <a:pPr lvl="1" algn="l" defTabSz="825500">
                <a:defRPr sz="3000">
                  <a:solidFill>
                    <a:srgbClr val="100230"/>
                  </a:solidFill>
                  <a:latin typeface="Avenir Book"/>
                  <a:ea typeface="Avenir Book"/>
                  <a:cs typeface="Avenir Book"/>
                  <a:sym typeface="Avenir Book"/>
                </a:defRPr>
              </a:pPr>
              <a:r>
                <a:rPr dirty="0"/>
                <a:t>      </a:t>
              </a:r>
              <a:r>
                <a:rPr lang="en-US" dirty="0"/>
                <a:t> </a:t>
              </a:r>
              <a:r>
                <a:rPr dirty="0"/>
                <a:t>generating capital and that any sense of security they may have is transitory at the very least.</a:t>
              </a:r>
            </a:p>
          </p:txBody>
        </p:sp>
        <p:sp>
          <p:nvSpPr>
            <p:cNvPr id="177" name="Line"/>
            <p:cNvSpPr/>
            <p:nvPr/>
          </p:nvSpPr>
          <p:spPr>
            <a:xfrm flipV="1">
              <a:off x="2884236" y="8724105"/>
              <a:ext cx="1" cy="1905001"/>
            </a:xfrm>
            <a:prstGeom prst="line">
              <a:avLst/>
            </a:prstGeom>
            <a:ln w="127000">
              <a:solidFill>
                <a:srgbClr val="26F700"/>
              </a:solidFill>
              <a:miter lim="400000"/>
            </a:ln>
          </p:spPr>
          <p:txBody>
            <a:bodyPr lIns="50800" tIns="50800" rIns="50800" bIns="50800" anchor="ctr"/>
            <a:lstStyle/>
            <a:p>
              <a:endParaRPr/>
            </a:p>
          </p:txBody>
        </p:sp>
      </p:grpSp>
      <p:grpSp>
        <p:nvGrpSpPr>
          <p:cNvPr id="8" name="Group 7">
            <a:extLst>
              <a:ext uri="{FF2B5EF4-FFF2-40B4-BE49-F238E27FC236}">
                <a16:creationId xmlns:a16="http://schemas.microsoft.com/office/drawing/2014/main" id="{A835615C-54D8-7B01-DBBA-0747EB2FA6F1}"/>
              </a:ext>
            </a:extLst>
          </p:cNvPr>
          <p:cNvGrpSpPr/>
          <p:nvPr/>
        </p:nvGrpSpPr>
        <p:grpSpPr>
          <a:xfrm>
            <a:off x="21525131" y="954783"/>
            <a:ext cx="1905000" cy="1905000"/>
            <a:chOff x="21525131" y="954783"/>
            <a:chExt cx="1905000" cy="1905000"/>
          </a:xfrm>
        </p:grpSpPr>
        <p:pic>
          <p:nvPicPr>
            <p:cNvPr id="31" name="Graphic 1">
              <a:extLst>
                <a:ext uri="{FF2B5EF4-FFF2-40B4-BE49-F238E27FC236}">
                  <a16:creationId xmlns:a16="http://schemas.microsoft.com/office/drawing/2014/main" id="{2F2ADE9C-76A5-51B0-8F17-0A5F7E8296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942228" y="1371880"/>
              <a:ext cx="1070806" cy="1070806"/>
            </a:xfrm>
            <a:prstGeom prst="rect">
              <a:avLst/>
            </a:prstGeom>
          </p:spPr>
        </p:pic>
        <p:sp>
          <p:nvSpPr>
            <p:cNvPr id="32" name="Teardrop 31">
              <a:extLst>
                <a:ext uri="{FF2B5EF4-FFF2-40B4-BE49-F238E27FC236}">
                  <a16:creationId xmlns:a16="http://schemas.microsoft.com/office/drawing/2014/main" id="{C4DB5F44-3E04-CCF6-786A-57DED79EA7F5}"/>
                </a:ext>
              </a:extLst>
            </p:cNvPr>
            <p:cNvSpPr/>
            <p:nvPr/>
          </p:nvSpPr>
          <p:spPr>
            <a:xfrm>
              <a:off x="21525131" y="954783"/>
              <a:ext cx="1905000" cy="1905000"/>
            </a:xfrm>
            <a:prstGeom prst="teardrop">
              <a:avLst/>
            </a:prstGeom>
            <a:noFill/>
            <a:ln w="28575">
              <a:solidFill>
                <a:srgbClr val="25F800"/>
              </a:solidFill>
            </a:ln>
            <a:effectLst>
              <a:glow rad="228600">
                <a:schemeClr val="accent3">
                  <a:satMod val="175000"/>
                  <a:alpha val="40000"/>
                </a:schemeClr>
              </a:glow>
              <a:reflection stA="52000" endPos="30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solidFill>
                  <a:srgbClr val="EACBD0"/>
                </a:solidFill>
                <a:highlight>
                  <a:srgbClr val="00FF00"/>
                </a:highlight>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 calcmode="lin" valueType="num">
                                      <p:cBhvr additive="base">
                                        <p:cTn id="7" dur="500" fill="hold"/>
                                        <p:tgtEl>
                                          <p:spTgt spid="170"/>
                                        </p:tgtEl>
                                        <p:attrNameLst>
                                          <p:attrName>ppt_x</p:attrName>
                                        </p:attrNameLst>
                                      </p:cBhvr>
                                      <p:tavLst>
                                        <p:tav tm="0">
                                          <p:val>
                                            <p:strVal val="#ppt_x"/>
                                          </p:val>
                                        </p:tav>
                                        <p:tav tm="100000">
                                          <p:val>
                                            <p:strVal val="#ppt_x"/>
                                          </p:val>
                                        </p:tav>
                                      </p:tavLst>
                                    </p:anim>
                                    <p:anim calcmode="lin" valueType="num">
                                      <p:cBhvr additive="base">
                                        <p:cTn id="8" dur="500" fill="hold"/>
                                        <p:tgtEl>
                                          <p:spTgt spid="17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69"/>
                                        </p:tgtEl>
                                        <p:attrNameLst>
                                          <p:attrName>style.visibility</p:attrName>
                                        </p:attrNameLst>
                                      </p:cBhvr>
                                      <p:to>
                                        <p:strVal val="visible"/>
                                      </p:to>
                                    </p:set>
                                    <p:anim calcmode="lin" valueType="num">
                                      <p:cBhvr additive="base">
                                        <p:cTn id="12" dur="500" fill="hold"/>
                                        <p:tgtEl>
                                          <p:spTgt spid="169"/>
                                        </p:tgtEl>
                                        <p:attrNameLst>
                                          <p:attrName>ppt_x</p:attrName>
                                        </p:attrNameLst>
                                      </p:cBhvr>
                                      <p:tavLst>
                                        <p:tav tm="0">
                                          <p:val>
                                            <p:strVal val="#ppt_x"/>
                                          </p:val>
                                        </p:tav>
                                        <p:tav tm="100000">
                                          <p:val>
                                            <p:strVal val="#ppt_x"/>
                                          </p:val>
                                        </p:tav>
                                      </p:tavLst>
                                    </p:anim>
                                    <p:anim calcmode="lin" valueType="num">
                                      <p:cBhvr additive="base">
                                        <p:cTn id="13" dur="500" fill="hold"/>
                                        <p:tgtEl>
                                          <p:spTgt spid="16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67"/>
                                        </p:tgtEl>
                                        <p:attrNameLst>
                                          <p:attrName>style.visibility</p:attrName>
                                        </p:attrNameLst>
                                      </p:cBhvr>
                                      <p:to>
                                        <p:strVal val="visible"/>
                                      </p:to>
                                    </p:set>
                                    <p:anim calcmode="lin" valueType="num">
                                      <p:cBhvr additive="base">
                                        <p:cTn id="17" dur="500" fill="hold"/>
                                        <p:tgtEl>
                                          <p:spTgt spid="167"/>
                                        </p:tgtEl>
                                        <p:attrNameLst>
                                          <p:attrName>ppt_x</p:attrName>
                                        </p:attrNameLst>
                                      </p:cBhvr>
                                      <p:tavLst>
                                        <p:tav tm="0">
                                          <p:val>
                                            <p:strVal val="#ppt_x"/>
                                          </p:val>
                                        </p:tav>
                                        <p:tav tm="100000">
                                          <p:val>
                                            <p:strVal val="#ppt_x"/>
                                          </p:val>
                                        </p:tav>
                                      </p:tavLst>
                                    </p:anim>
                                    <p:anim calcmode="lin" valueType="num">
                                      <p:cBhvr additive="base">
                                        <p:cTn id="18" dur="500" fill="hold"/>
                                        <p:tgtEl>
                                          <p:spTgt spid="167"/>
                                        </p:tgtEl>
                                        <p:attrNameLst>
                                          <p:attrName>ppt_y</p:attrName>
                                        </p:attrNameLst>
                                      </p:cBhvr>
                                      <p:tavLst>
                                        <p:tav tm="0">
                                          <p:val>
                                            <p:strVal val="0-#ppt_h/2"/>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0-#ppt_w/2"/>
                                          </p:val>
                                        </p:tav>
                                        <p:tav tm="100000">
                                          <p:val>
                                            <p:strVal val="#ppt_x"/>
                                          </p:val>
                                        </p:tav>
                                      </p:tavLst>
                                    </p:anim>
                                    <p:anim calcmode="lin" valueType="num">
                                      <p:cBhvr additive="base">
                                        <p:cTn id="2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0-#ppt_w/2"/>
                                          </p:val>
                                        </p:tav>
                                        <p:tav tm="100000">
                                          <p:val>
                                            <p:strVal val="#ppt_x"/>
                                          </p:val>
                                        </p:tav>
                                      </p:tavLst>
                                    </p:anim>
                                    <p:anim calcmode="lin" valueType="num">
                                      <p:cBhvr additive="base">
                                        <p:cTn id="3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0-#ppt_w/2"/>
                                          </p:val>
                                        </p:tav>
                                        <p:tav tm="100000">
                                          <p:val>
                                            <p:strVal val="#ppt_x"/>
                                          </p:val>
                                        </p:tav>
                                      </p:tavLst>
                                    </p:anim>
                                    <p:anim calcmode="lin" valueType="num">
                                      <p:cBhvr additive="base">
                                        <p:cTn id="3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P spid="169" grpId="0" animBg="1"/>
      <p:bldP spid="17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00230"/>
        </a:solidFill>
        <a:effectLst/>
      </p:bgPr>
    </p:bg>
    <p:spTree>
      <p:nvGrpSpPr>
        <p:cNvPr id="1" name=""/>
        <p:cNvGrpSpPr/>
        <p:nvPr/>
      </p:nvGrpSpPr>
      <p:grpSpPr>
        <a:xfrm>
          <a:off x="0" y="0"/>
          <a:ext cx="0" cy="0"/>
          <a:chOff x="0" y="0"/>
          <a:chExt cx="0" cy="0"/>
        </a:xfrm>
      </p:grpSpPr>
      <p:sp>
        <p:nvSpPr>
          <p:cNvPr id="179" name="Limit your losses."/>
          <p:cNvSpPr txBox="1">
            <a:spLocks noGrp="1"/>
          </p:cNvSpPr>
          <p:nvPr>
            <p:ph type="title"/>
          </p:nvPr>
        </p:nvSpPr>
        <p:spPr>
          <a:xfrm>
            <a:off x="3687889" y="1206499"/>
            <a:ext cx="17544291" cy="1435101"/>
          </a:xfrm>
          <a:prstGeom prst="rect">
            <a:avLst/>
          </a:prstGeom>
        </p:spPr>
        <p:txBody>
          <a:bodyPr/>
          <a:lstStyle>
            <a:lvl1pPr defTabSz="457200">
              <a:lnSpc>
                <a:spcPts val="9600"/>
              </a:lnSpc>
              <a:spcBef>
                <a:spcPts val="1000"/>
              </a:spcBef>
              <a:defRPr sz="7000" b="0" spc="0">
                <a:solidFill>
                  <a:srgbClr val="EACBD0"/>
                </a:solidFill>
                <a:latin typeface="Yu Mincho Regular"/>
                <a:ea typeface="Yu Mincho Regular"/>
                <a:cs typeface="Yu Mincho Regular"/>
                <a:sym typeface="Yu Mincho Regular"/>
              </a:defRPr>
            </a:lvl1pPr>
          </a:lstStyle>
          <a:p>
            <a:r>
              <a:rPr dirty="0"/>
              <a:t>Limit your losses.</a:t>
            </a:r>
          </a:p>
        </p:txBody>
      </p:sp>
      <p:pic>
        <p:nvPicPr>
          <p:cNvPr id="180" name="FinTech-logoAsset 1.png" descr="FinTech-logoAsset 1.png"/>
          <p:cNvPicPr>
            <a:picLocks noChangeAspect="1"/>
          </p:cNvPicPr>
          <p:nvPr/>
        </p:nvPicPr>
        <p:blipFill>
          <a:blip r:embed="rId2">
            <a:alphaModFix amt="13000"/>
          </a:blip>
          <a:stretch>
            <a:fillRect/>
          </a:stretch>
        </p:blipFill>
        <p:spPr>
          <a:xfrm>
            <a:off x="9309279" y="4401375"/>
            <a:ext cx="5103685" cy="4913249"/>
          </a:xfrm>
          <a:prstGeom prst="rect">
            <a:avLst/>
          </a:prstGeom>
          <a:ln w="12700">
            <a:miter lim="400000"/>
          </a:ln>
        </p:spPr>
      </p:pic>
      <p:sp>
        <p:nvSpPr>
          <p:cNvPr id="181" name="Line"/>
          <p:cNvSpPr/>
          <p:nvPr/>
        </p:nvSpPr>
        <p:spPr>
          <a:xfrm flipV="1">
            <a:off x="3033197" y="781556"/>
            <a:ext cx="1" cy="1905001"/>
          </a:xfrm>
          <a:prstGeom prst="line">
            <a:avLst/>
          </a:prstGeom>
          <a:ln w="25400">
            <a:solidFill>
              <a:srgbClr val="E6147A"/>
            </a:solidFill>
            <a:miter lim="400000"/>
          </a:ln>
        </p:spPr>
        <p:txBody>
          <a:bodyPr lIns="50800" tIns="50800" rIns="50800" bIns="50800" anchor="ctr"/>
          <a:lstStyle/>
          <a:p>
            <a:endParaRPr/>
          </a:p>
        </p:txBody>
      </p:sp>
      <p:sp>
        <p:nvSpPr>
          <p:cNvPr id="182" name="02"/>
          <p:cNvSpPr txBox="1"/>
          <p:nvPr/>
        </p:nvSpPr>
        <p:spPr>
          <a:xfrm>
            <a:off x="1576425" y="1206500"/>
            <a:ext cx="1071714" cy="1435100"/>
          </a:xfrm>
          <a:prstGeom prst="rect">
            <a:avLst/>
          </a:prstGeom>
          <a:solidFill>
            <a:srgbClr val="10023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defTabSz="825500">
              <a:defRPr sz="7000">
                <a:solidFill>
                  <a:srgbClr val="EACBD0"/>
                </a:solidFill>
                <a:latin typeface="Agency FB"/>
                <a:ea typeface="Agency FB"/>
                <a:cs typeface="Agency FB"/>
                <a:sym typeface="Agency FB"/>
              </a:defRPr>
            </a:lvl1pPr>
          </a:lstStyle>
          <a:p>
            <a:r>
              <a:rPr dirty="0"/>
              <a:t>02</a:t>
            </a:r>
          </a:p>
        </p:txBody>
      </p:sp>
      <p:grpSp>
        <p:nvGrpSpPr>
          <p:cNvPr id="3" name="Group 2">
            <a:extLst>
              <a:ext uri="{FF2B5EF4-FFF2-40B4-BE49-F238E27FC236}">
                <a16:creationId xmlns:a16="http://schemas.microsoft.com/office/drawing/2014/main" id="{22DD2C89-3A62-A291-7D1D-3C53BC95F48C}"/>
              </a:ext>
            </a:extLst>
          </p:cNvPr>
          <p:cNvGrpSpPr/>
          <p:nvPr/>
        </p:nvGrpSpPr>
        <p:grpSpPr>
          <a:xfrm>
            <a:off x="2832190" y="4189616"/>
            <a:ext cx="18719620" cy="1270001"/>
            <a:chOff x="2832190" y="4189616"/>
            <a:chExt cx="18719620" cy="1270001"/>
          </a:xfrm>
        </p:grpSpPr>
        <p:sp>
          <p:nvSpPr>
            <p:cNvPr id="183" name="01  Often poor investment are often held onto for far too long."/>
            <p:cNvSpPr/>
            <p:nvPr/>
          </p:nvSpPr>
          <p:spPr>
            <a:xfrm>
              <a:off x="2832190" y="4189616"/>
              <a:ext cx="18719620" cy="1270001"/>
            </a:xfrm>
            <a:prstGeom prst="roundRect">
              <a:avLst>
                <a:gd name="adj" fmla="val 15000"/>
              </a:avLst>
            </a:prstGeom>
            <a:solidFill>
              <a:srgbClr val="FFFFFF"/>
            </a:solidFill>
            <a:ln w="12700">
              <a:miter lim="400000"/>
            </a:ln>
            <a:effectLst>
              <a:reflection stA="15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r>
                <a:rPr dirty="0">
                  <a:solidFill>
                    <a:srgbClr val="806883"/>
                  </a:solidFill>
                  <a:latin typeface="Avenir Heavy"/>
                  <a:ea typeface="Avenir Heavy"/>
                  <a:cs typeface="Avenir Heavy"/>
                  <a:sym typeface="Avenir Heavy"/>
                </a:rPr>
                <a:t>01</a:t>
              </a:r>
              <a:r>
                <a:rPr dirty="0"/>
                <a:t>  </a:t>
              </a:r>
              <a:r>
                <a:rPr lang="en-US" dirty="0"/>
                <a:t> </a:t>
              </a:r>
              <a:r>
                <a:rPr dirty="0"/>
                <a:t>Often poor investment are often held onto for far too long.</a:t>
              </a:r>
            </a:p>
          </p:txBody>
        </p:sp>
        <p:sp>
          <p:nvSpPr>
            <p:cNvPr id="184" name="Line"/>
            <p:cNvSpPr/>
            <p:nvPr/>
          </p:nvSpPr>
          <p:spPr>
            <a:xfrm flipV="1">
              <a:off x="2884236" y="4566030"/>
              <a:ext cx="1" cy="517173"/>
            </a:xfrm>
            <a:prstGeom prst="line">
              <a:avLst/>
            </a:prstGeom>
            <a:ln w="127000">
              <a:solidFill>
                <a:srgbClr val="26F700"/>
              </a:solidFill>
              <a:miter lim="400000"/>
            </a:ln>
          </p:spPr>
          <p:txBody>
            <a:bodyPr lIns="50800" tIns="50800" rIns="50800" bIns="50800" anchor="ctr"/>
            <a:lstStyle/>
            <a:p>
              <a:endParaRPr/>
            </a:p>
          </p:txBody>
        </p:sp>
      </p:grpSp>
      <p:grpSp>
        <p:nvGrpSpPr>
          <p:cNvPr id="4" name="Group 3">
            <a:extLst>
              <a:ext uri="{FF2B5EF4-FFF2-40B4-BE49-F238E27FC236}">
                <a16:creationId xmlns:a16="http://schemas.microsoft.com/office/drawing/2014/main" id="{F165E619-19DC-EEB2-740F-08EE0853F9BF}"/>
              </a:ext>
            </a:extLst>
          </p:cNvPr>
          <p:cNvGrpSpPr/>
          <p:nvPr/>
        </p:nvGrpSpPr>
        <p:grpSpPr>
          <a:xfrm>
            <a:off x="2821457" y="6148298"/>
            <a:ext cx="18719620" cy="1270001"/>
            <a:chOff x="2821457" y="6148298"/>
            <a:chExt cx="18719620" cy="1270001"/>
          </a:xfrm>
        </p:grpSpPr>
        <p:sp>
          <p:nvSpPr>
            <p:cNvPr id="185" name="02  Divesting oneself of a losing position can be regarded as a defeat (it is not)."/>
            <p:cNvSpPr/>
            <p:nvPr/>
          </p:nvSpPr>
          <p:spPr>
            <a:xfrm>
              <a:off x="2821457" y="6148298"/>
              <a:ext cx="18719620" cy="1270001"/>
            </a:xfrm>
            <a:prstGeom prst="roundRect">
              <a:avLst>
                <a:gd name="adj" fmla="val 15000"/>
              </a:avLst>
            </a:prstGeom>
            <a:solidFill>
              <a:srgbClr val="FFFFFF"/>
            </a:solidFill>
            <a:ln w="12700">
              <a:miter lim="400000"/>
            </a:ln>
            <a:effectLst>
              <a:reflection stA="15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r>
                <a:rPr dirty="0">
                  <a:solidFill>
                    <a:srgbClr val="806883"/>
                  </a:solidFill>
                  <a:latin typeface="Avenir Heavy"/>
                  <a:ea typeface="Avenir Heavy"/>
                  <a:cs typeface="Avenir Heavy"/>
                  <a:sym typeface="Avenir Heavy"/>
                </a:rPr>
                <a:t>02</a:t>
              </a:r>
              <a:r>
                <a:rPr dirty="0"/>
                <a:t>  </a:t>
              </a:r>
              <a:r>
                <a:rPr lang="en-US" dirty="0"/>
                <a:t> </a:t>
              </a:r>
              <a:r>
                <a:rPr dirty="0"/>
                <a:t>Divesting oneself of a losing position can be regarded as a defeat (it is not).</a:t>
              </a:r>
            </a:p>
          </p:txBody>
        </p:sp>
        <p:sp>
          <p:nvSpPr>
            <p:cNvPr id="186" name="Line"/>
            <p:cNvSpPr/>
            <p:nvPr/>
          </p:nvSpPr>
          <p:spPr>
            <a:xfrm flipV="1">
              <a:off x="2884236" y="6524712"/>
              <a:ext cx="1" cy="517173"/>
            </a:xfrm>
            <a:prstGeom prst="line">
              <a:avLst/>
            </a:prstGeom>
            <a:ln w="127000">
              <a:solidFill>
                <a:srgbClr val="26F700"/>
              </a:solidFill>
              <a:miter lim="400000"/>
            </a:ln>
          </p:spPr>
          <p:txBody>
            <a:bodyPr lIns="50800" tIns="50800" rIns="50800" bIns="50800" anchor="ctr"/>
            <a:lstStyle/>
            <a:p>
              <a:endParaRPr/>
            </a:p>
          </p:txBody>
        </p:sp>
      </p:grpSp>
      <p:grpSp>
        <p:nvGrpSpPr>
          <p:cNvPr id="6" name="Group 5">
            <a:extLst>
              <a:ext uri="{FF2B5EF4-FFF2-40B4-BE49-F238E27FC236}">
                <a16:creationId xmlns:a16="http://schemas.microsoft.com/office/drawing/2014/main" id="{427C05E3-3729-2484-8A11-4FA9BFB97E6C}"/>
              </a:ext>
            </a:extLst>
          </p:cNvPr>
          <p:cNvGrpSpPr/>
          <p:nvPr/>
        </p:nvGrpSpPr>
        <p:grpSpPr>
          <a:xfrm>
            <a:off x="2821818" y="10065662"/>
            <a:ext cx="18719619" cy="2612493"/>
            <a:chOff x="2821818" y="10065662"/>
            <a:chExt cx="18719619" cy="2612493"/>
          </a:xfrm>
        </p:grpSpPr>
        <p:sp>
          <p:nvSpPr>
            <p:cNvPr id="187" name="04  If a 50% decrease has occurred; it will need to double in value. There are some investors who still…"/>
            <p:cNvSpPr/>
            <p:nvPr/>
          </p:nvSpPr>
          <p:spPr>
            <a:xfrm>
              <a:off x="2821818" y="10065662"/>
              <a:ext cx="18719619" cy="2612493"/>
            </a:xfrm>
            <a:prstGeom prst="roundRect">
              <a:avLst>
                <a:gd name="adj" fmla="val 7292"/>
              </a:avLst>
            </a:prstGeom>
            <a:solidFill>
              <a:srgbClr val="FFFFFF"/>
            </a:solidFill>
            <a:ln w="12700">
              <a:miter lim="400000"/>
            </a:ln>
            <a:effectLst>
              <a:reflection stA="14734"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r>
                <a:rPr dirty="0">
                  <a:solidFill>
                    <a:srgbClr val="806883"/>
                  </a:solidFill>
                  <a:latin typeface="Avenir Heavy"/>
                  <a:ea typeface="Avenir Heavy"/>
                  <a:cs typeface="Avenir Heavy"/>
                  <a:sym typeface="Avenir Heavy"/>
                </a:rPr>
                <a:t>04</a:t>
              </a:r>
              <a:r>
                <a:rPr dirty="0"/>
                <a:t> </a:t>
              </a:r>
              <a:r>
                <a:rPr lang="en-US" dirty="0"/>
                <a:t> </a:t>
              </a:r>
              <a:r>
                <a:rPr dirty="0"/>
                <a:t> If a 50% decrease has occurred; it will need to double in value. There are some investors who still </a:t>
              </a:r>
            </a:p>
            <a:p>
              <a:pPr lvl="1" algn="l" defTabSz="825500">
                <a:defRPr sz="3000">
                  <a:solidFill>
                    <a:srgbClr val="100230"/>
                  </a:solidFill>
                  <a:latin typeface="Avenir Book"/>
                  <a:ea typeface="Avenir Book"/>
                  <a:cs typeface="Avenir Book"/>
                  <a:sym typeface="Avenir Book"/>
                </a:defRPr>
              </a:pPr>
              <a:r>
                <a:rPr dirty="0"/>
                <a:t>      </a:t>
              </a:r>
              <a:r>
                <a:rPr lang="en-US" dirty="0"/>
                <a:t> </a:t>
              </a:r>
              <a:r>
                <a:rPr dirty="0"/>
                <a:t>hold out hope for improvement at losses of 90%. But, cross your heart: is it really possible to </a:t>
              </a:r>
            </a:p>
            <a:p>
              <a:pPr lvl="1" algn="l" defTabSz="825500">
                <a:defRPr sz="3000">
                  <a:solidFill>
                    <a:srgbClr val="100230"/>
                  </a:solidFill>
                  <a:latin typeface="Avenir Book"/>
                  <a:ea typeface="Avenir Book"/>
                  <a:cs typeface="Avenir Book"/>
                  <a:sym typeface="Avenir Book"/>
                </a:defRPr>
              </a:pPr>
              <a:r>
                <a:rPr dirty="0"/>
                <a:t>      </a:t>
              </a:r>
              <a:r>
                <a:rPr lang="en-US" dirty="0"/>
                <a:t> </a:t>
              </a:r>
              <a:r>
                <a:rPr dirty="0"/>
                <a:t>speculate on price gains of 900%?</a:t>
              </a:r>
              <a:endParaRPr dirty="0">
                <a:solidFill>
                  <a:srgbClr val="000000"/>
                </a:solidFill>
                <a:latin typeface="Times Roman"/>
                <a:ea typeface="Times Roman"/>
                <a:cs typeface="Times Roman"/>
                <a:sym typeface="Times Roman"/>
              </a:endParaRPr>
            </a:p>
          </p:txBody>
        </p:sp>
        <p:sp>
          <p:nvSpPr>
            <p:cNvPr id="188" name="Line"/>
            <p:cNvSpPr/>
            <p:nvPr/>
          </p:nvSpPr>
          <p:spPr>
            <a:xfrm flipV="1">
              <a:off x="2884596" y="10552567"/>
              <a:ext cx="1" cy="1638683"/>
            </a:xfrm>
            <a:prstGeom prst="line">
              <a:avLst/>
            </a:prstGeom>
            <a:ln w="127000">
              <a:solidFill>
                <a:srgbClr val="26F700"/>
              </a:solidFill>
              <a:miter lim="400000"/>
            </a:ln>
          </p:spPr>
          <p:txBody>
            <a:bodyPr lIns="50800" tIns="50800" rIns="50800" bIns="50800" anchor="ctr"/>
            <a:lstStyle/>
            <a:p>
              <a:endParaRPr/>
            </a:p>
          </p:txBody>
        </p:sp>
      </p:grpSp>
      <p:grpSp>
        <p:nvGrpSpPr>
          <p:cNvPr id="5" name="Group 4">
            <a:extLst>
              <a:ext uri="{FF2B5EF4-FFF2-40B4-BE49-F238E27FC236}">
                <a16:creationId xmlns:a16="http://schemas.microsoft.com/office/drawing/2014/main" id="{9D9927EA-6376-F959-8C98-7BA0BDC9417F}"/>
              </a:ext>
            </a:extLst>
          </p:cNvPr>
          <p:cNvGrpSpPr/>
          <p:nvPr/>
        </p:nvGrpSpPr>
        <p:grpSpPr>
          <a:xfrm>
            <a:off x="2821818" y="8106980"/>
            <a:ext cx="18719619" cy="1270001"/>
            <a:chOff x="2821818" y="8106980"/>
            <a:chExt cx="18719619" cy="1270001"/>
          </a:xfrm>
        </p:grpSpPr>
        <p:sp>
          <p:nvSpPr>
            <p:cNvPr id="189" name="03  “The battle is not lost until I surrender.”"/>
            <p:cNvSpPr/>
            <p:nvPr/>
          </p:nvSpPr>
          <p:spPr>
            <a:xfrm>
              <a:off x="2821818" y="8106980"/>
              <a:ext cx="18719619" cy="1270001"/>
            </a:xfrm>
            <a:prstGeom prst="roundRect">
              <a:avLst>
                <a:gd name="adj" fmla="val 15000"/>
              </a:avLst>
            </a:prstGeom>
            <a:solidFill>
              <a:srgbClr val="FFFFFF"/>
            </a:solidFill>
            <a:ln w="12700">
              <a:miter lim="400000"/>
            </a:ln>
            <a:effectLst>
              <a:reflection stA="15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r>
                <a:rPr dirty="0">
                  <a:solidFill>
                    <a:srgbClr val="806883"/>
                  </a:solidFill>
                  <a:latin typeface="Avenir Heavy"/>
                  <a:ea typeface="Avenir Heavy"/>
                  <a:cs typeface="Avenir Heavy"/>
                  <a:sym typeface="Avenir Heavy"/>
                </a:rPr>
                <a:t>03</a:t>
              </a:r>
              <a:r>
                <a:rPr dirty="0"/>
                <a:t>  </a:t>
              </a:r>
              <a:r>
                <a:rPr lang="en-US" dirty="0"/>
                <a:t> </a:t>
              </a:r>
              <a:r>
                <a:rPr dirty="0"/>
                <a:t>“The battle is not lost until I surrender.”</a:t>
              </a:r>
            </a:p>
          </p:txBody>
        </p:sp>
        <p:sp>
          <p:nvSpPr>
            <p:cNvPr id="190" name="Line"/>
            <p:cNvSpPr/>
            <p:nvPr/>
          </p:nvSpPr>
          <p:spPr>
            <a:xfrm flipV="1">
              <a:off x="2884596" y="8483394"/>
              <a:ext cx="1" cy="517173"/>
            </a:xfrm>
            <a:prstGeom prst="line">
              <a:avLst/>
            </a:prstGeom>
            <a:ln w="127000">
              <a:solidFill>
                <a:srgbClr val="26F700"/>
              </a:solidFill>
              <a:miter lim="400000"/>
            </a:ln>
          </p:spPr>
          <p:txBody>
            <a:bodyPr lIns="50800" tIns="50800" rIns="50800" bIns="50800" anchor="ctr"/>
            <a:lstStyle/>
            <a:p>
              <a:endParaRPr/>
            </a:p>
          </p:txBody>
        </p:sp>
      </p:grpSp>
      <p:grpSp>
        <p:nvGrpSpPr>
          <p:cNvPr id="7" name="Group 6">
            <a:extLst>
              <a:ext uri="{FF2B5EF4-FFF2-40B4-BE49-F238E27FC236}">
                <a16:creationId xmlns:a16="http://schemas.microsoft.com/office/drawing/2014/main" id="{6D68885C-2156-704D-1119-29E1C99D4474}"/>
              </a:ext>
            </a:extLst>
          </p:cNvPr>
          <p:cNvGrpSpPr/>
          <p:nvPr/>
        </p:nvGrpSpPr>
        <p:grpSpPr>
          <a:xfrm>
            <a:off x="21525131" y="954783"/>
            <a:ext cx="1905000" cy="1905000"/>
            <a:chOff x="21525131" y="954783"/>
            <a:chExt cx="1905000" cy="1905000"/>
          </a:xfrm>
        </p:grpSpPr>
        <p:sp>
          <p:nvSpPr>
            <p:cNvPr id="24" name="Teardrop 23">
              <a:extLst>
                <a:ext uri="{FF2B5EF4-FFF2-40B4-BE49-F238E27FC236}">
                  <a16:creationId xmlns:a16="http://schemas.microsoft.com/office/drawing/2014/main" id="{3730CE95-0994-FA2C-6654-B04E97B7F538}"/>
                </a:ext>
              </a:extLst>
            </p:cNvPr>
            <p:cNvSpPr/>
            <p:nvPr/>
          </p:nvSpPr>
          <p:spPr>
            <a:xfrm>
              <a:off x="21525131" y="954783"/>
              <a:ext cx="1905000" cy="1905000"/>
            </a:xfrm>
            <a:prstGeom prst="teardrop">
              <a:avLst/>
            </a:prstGeom>
            <a:noFill/>
            <a:ln w="28575">
              <a:solidFill>
                <a:srgbClr val="25F800"/>
              </a:solidFill>
            </a:ln>
            <a:effectLst>
              <a:glow rad="228600">
                <a:schemeClr val="accent3">
                  <a:satMod val="175000"/>
                  <a:alpha val="40000"/>
                </a:schemeClr>
              </a:glow>
              <a:reflection stA="52000" endPos="30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solidFill>
                  <a:srgbClr val="EACBD0"/>
                </a:solidFill>
                <a:highlight>
                  <a:srgbClr val="00FF00"/>
                </a:highlight>
              </a:endParaRPr>
            </a:p>
          </p:txBody>
        </p:sp>
        <p:pic>
          <p:nvPicPr>
            <p:cNvPr id="25" name="Graphic 24">
              <a:extLst>
                <a:ext uri="{FF2B5EF4-FFF2-40B4-BE49-F238E27FC236}">
                  <a16:creationId xmlns:a16="http://schemas.microsoft.com/office/drawing/2014/main" id="{38E2CEB7-6E1E-12B6-F30E-A81FE88D1E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943031" y="1372683"/>
              <a:ext cx="1069200" cy="1069200"/>
            </a:xfrm>
            <a:prstGeom prst="rect">
              <a:avLst/>
            </a:prstGeom>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2"/>
                                        </p:tgtEl>
                                        <p:attrNameLst>
                                          <p:attrName>style.visibility</p:attrName>
                                        </p:attrNameLst>
                                      </p:cBhvr>
                                      <p:to>
                                        <p:strVal val="visible"/>
                                      </p:to>
                                    </p:set>
                                    <p:anim calcmode="lin" valueType="num">
                                      <p:cBhvr additive="base">
                                        <p:cTn id="7" dur="500" fill="hold"/>
                                        <p:tgtEl>
                                          <p:spTgt spid="182"/>
                                        </p:tgtEl>
                                        <p:attrNameLst>
                                          <p:attrName>ppt_x</p:attrName>
                                        </p:attrNameLst>
                                      </p:cBhvr>
                                      <p:tavLst>
                                        <p:tav tm="0">
                                          <p:val>
                                            <p:strVal val="#ppt_x"/>
                                          </p:val>
                                        </p:tav>
                                        <p:tav tm="100000">
                                          <p:val>
                                            <p:strVal val="#ppt_x"/>
                                          </p:val>
                                        </p:tav>
                                      </p:tavLst>
                                    </p:anim>
                                    <p:anim calcmode="lin" valueType="num">
                                      <p:cBhvr additive="base">
                                        <p:cTn id="8" dur="500" fill="hold"/>
                                        <p:tgtEl>
                                          <p:spTgt spid="18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81"/>
                                        </p:tgtEl>
                                        <p:attrNameLst>
                                          <p:attrName>style.visibility</p:attrName>
                                        </p:attrNameLst>
                                      </p:cBhvr>
                                      <p:to>
                                        <p:strVal val="visible"/>
                                      </p:to>
                                    </p:set>
                                    <p:anim calcmode="lin" valueType="num">
                                      <p:cBhvr additive="base">
                                        <p:cTn id="12" dur="500" fill="hold"/>
                                        <p:tgtEl>
                                          <p:spTgt spid="181"/>
                                        </p:tgtEl>
                                        <p:attrNameLst>
                                          <p:attrName>ppt_x</p:attrName>
                                        </p:attrNameLst>
                                      </p:cBhvr>
                                      <p:tavLst>
                                        <p:tav tm="0">
                                          <p:val>
                                            <p:strVal val="#ppt_x"/>
                                          </p:val>
                                        </p:tav>
                                        <p:tav tm="100000">
                                          <p:val>
                                            <p:strVal val="#ppt_x"/>
                                          </p:val>
                                        </p:tav>
                                      </p:tavLst>
                                    </p:anim>
                                    <p:anim calcmode="lin" valueType="num">
                                      <p:cBhvr additive="base">
                                        <p:cTn id="13" dur="500" fill="hold"/>
                                        <p:tgtEl>
                                          <p:spTgt spid="18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79"/>
                                        </p:tgtEl>
                                        <p:attrNameLst>
                                          <p:attrName>style.visibility</p:attrName>
                                        </p:attrNameLst>
                                      </p:cBhvr>
                                      <p:to>
                                        <p:strVal val="visible"/>
                                      </p:to>
                                    </p:set>
                                    <p:anim calcmode="lin" valueType="num">
                                      <p:cBhvr additive="base">
                                        <p:cTn id="17" dur="500" fill="hold"/>
                                        <p:tgtEl>
                                          <p:spTgt spid="179"/>
                                        </p:tgtEl>
                                        <p:attrNameLst>
                                          <p:attrName>ppt_x</p:attrName>
                                        </p:attrNameLst>
                                      </p:cBhvr>
                                      <p:tavLst>
                                        <p:tav tm="0">
                                          <p:val>
                                            <p:strVal val="#ppt_x"/>
                                          </p:val>
                                        </p:tav>
                                        <p:tav tm="100000">
                                          <p:val>
                                            <p:strVal val="#ppt_x"/>
                                          </p:val>
                                        </p:tav>
                                      </p:tavLst>
                                    </p:anim>
                                    <p:anim calcmode="lin" valueType="num">
                                      <p:cBhvr additive="base">
                                        <p:cTn id="18" dur="500" fill="hold"/>
                                        <p:tgtEl>
                                          <p:spTgt spid="179"/>
                                        </p:tgtEl>
                                        <p:attrNameLst>
                                          <p:attrName>ppt_y</p:attrName>
                                        </p:attrNameLst>
                                      </p:cBhvr>
                                      <p:tavLst>
                                        <p:tav tm="0">
                                          <p:val>
                                            <p:strVal val="0-#ppt_h/2"/>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0-#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0-#ppt_w/2"/>
                                          </p:val>
                                        </p:tav>
                                        <p:tav tm="100000">
                                          <p:val>
                                            <p:strVal val="#ppt_x"/>
                                          </p:val>
                                        </p:tav>
                                      </p:tavLst>
                                    </p:anim>
                                    <p:anim calcmode="lin" valueType="num">
                                      <p:cBhvr additive="base">
                                        <p:cTn id="3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0-#ppt_w/2"/>
                                          </p:val>
                                        </p:tav>
                                        <p:tav tm="100000">
                                          <p:val>
                                            <p:strVal val="#ppt_x"/>
                                          </p:val>
                                        </p:tav>
                                      </p:tavLst>
                                    </p:anim>
                                    <p:anim calcmode="lin" valueType="num">
                                      <p:cBhvr additive="base">
                                        <p:cTn id="3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0-#ppt_w/2"/>
                                          </p:val>
                                        </p:tav>
                                        <p:tav tm="100000">
                                          <p:val>
                                            <p:strVal val="#ppt_x"/>
                                          </p:val>
                                        </p:tav>
                                      </p:tavLst>
                                    </p:anim>
                                    <p:anim calcmode="lin" valueType="num">
                                      <p:cBhvr additive="base">
                                        <p:cTn id="4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181" grpId="0" animBg="1"/>
      <p:bldP spid="18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00230"/>
        </a:solidFill>
        <a:effectLst/>
      </p:bgPr>
    </p:bg>
    <p:spTree>
      <p:nvGrpSpPr>
        <p:cNvPr id="1" name=""/>
        <p:cNvGrpSpPr/>
        <p:nvPr/>
      </p:nvGrpSpPr>
      <p:grpSpPr>
        <a:xfrm>
          <a:off x="0" y="0"/>
          <a:ext cx="0" cy="0"/>
          <a:chOff x="0" y="0"/>
          <a:chExt cx="0" cy="0"/>
        </a:xfrm>
      </p:grpSpPr>
      <p:sp>
        <p:nvSpPr>
          <p:cNvPr id="193" name="Forget about the purchase price."/>
          <p:cNvSpPr txBox="1">
            <a:spLocks noGrp="1"/>
          </p:cNvSpPr>
          <p:nvPr>
            <p:ph type="title"/>
          </p:nvPr>
        </p:nvSpPr>
        <p:spPr>
          <a:xfrm>
            <a:off x="3687889" y="1206499"/>
            <a:ext cx="17395761" cy="1435101"/>
          </a:xfrm>
          <a:prstGeom prst="rect">
            <a:avLst/>
          </a:prstGeom>
        </p:spPr>
        <p:txBody>
          <a:bodyPr/>
          <a:lstStyle>
            <a:lvl1pPr defTabSz="457200">
              <a:lnSpc>
                <a:spcPts val="9600"/>
              </a:lnSpc>
              <a:spcBef>
                <a:spcPts val="1000"/>
              </a:spcBef>
              <a:defRPr sz="7000" b="0" spc="0">
                <a:solidFill>
                  <a:srgbClr val="EACBD0"/>
                </a:solidFill>
                <a:latin typeface="Yu Mincho Regular"/>
                <a:ea typeface="Yu Mincho Regular"/>
                <a:cs typeface="Yu Mincho Regular"/>
                <a:sym typeface="Yu Mincho Regular"/>
              </a:defRPr>
            </a:lvl1pPr>
          </a:lstStyle>
          <a:p>
            <a:r>
              <a:t>Forget about the purchase price.</a:t>
            </a:r>
          </a:p>
        </p:txBody>
      </p:sp>
      <p:pic>
        <p:nvPicPr>
          <p:cNvPr id="194" name="FinTech-logoAsset 1.png" descr="FinTech-logoAsset 1.png"/>
          <p:cNvPicPr>
            <a:picLocks noChangeAspect="1"/>
          </p:cNvPicPr>
          <p:nvPr/>
        </p:nvPicPr>
        <p:blipFill>
          <a:blip r:embed="rId2">
            <a:alphaModFix amt="13000"/>
          </a:blip>
          <a:stretch>
            <a:fillRect/>
          </a:stretch>
        </p:blipFill>
        <p:spPr>
          <a:xfrm>
            <a:off x="9309279" y="4401375"/>
            <a:ext cx="5103685" cy="4913249"/>
          </a:xfrm>
          <a:prstGeom prst="rect">
            <a:avLst/>
          </a:prstGeom>
          <a:ln w="12700">
            <a:miter lim="400000"/>
          </a:ln>
        </p:spPr>
      </p:pic>
      <p:sp>
        <p:nvSpPr>
          <p:cNvPr id="195" name="Line"/>
          <p:cNvSpPr/>
          <p:nvPr/>
        </p:nvSpPr>
        <p:spPr>
          <a:xfrm flipV="1">
            <a:off x="3033197" y="781556"/>
            <a:ext cx="1" cy="1905001"/>
          </a:xfrm>
          <a:prstGeom prst="line">
            <a:avLst/>
          </a:prstGeom>
          <a:ln w="25400">
            <a:solidFill>
              <a:srgbClr val="E6147A"/>
            </a:solidFill>
            <a:miter lim="400000"/>
          </a:ln>
        </p:spPr>
        <p:txBody>
          <a:bodyPr lIns="50800" tIns="50800" rIns="50800" bIns="50800" anchor="ctr"/>
          <a:lstStyle/>
          <a:p>
            <a:endParaRPr/>
          </a:p>
        </p:txBody>
      </p:sp>
      <p:sp>
        <p:nvSpPr>
          <p:cNvPr id="196" name="03"/>
          <p:cNvSpPr txBox="1"/>
          <p:nvPr/>
        </p:nvSpPr>
        <p:spPr>
          <a:xfrm>
            <a:off x="1576425" y="1206500"/>
            <a:ext cx="1071714" cy="1435100"/>
          </a:xfrm>
          <a:prstGeom prst="rect">
            <a:avLst/>
          </a:prstGeom>
          <a:solidFill>
            <a:srgbClr val="10023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defTabSz="825500">
              <a:defRPr sz="7000">
                <a:solidFill>
                  <a:srgbClr val="EACBD0"/>
                </a:solidFill>
                <a:latin typeface="Agency FB"/>
                <a:ea typeface="Agency FB"/>
                <a:cs typeface="Agency FB"/>
                <a:sym typeface="Agency FB"/>
              </a:defRPr>
            </a:lvl1pPr>
          </a:lstStyle>
          <a:p>
            <a:r>
              <a:rPr dirty="0"/>
              <a:t>03</a:t>
            </a:r>
          </a:p>
        </p:txBody>
      </p:sp>
      <p:grpSp>
        <p:nvGrpSpPr>
          <p:cNvPr id="3" name="Group 2">
            <a:extLst>
              <a:ext uri="{FF2B5EF4-FFF2-40B4-BE49-F238E27FC236}">
                <a16:creationId xmlns:a16="http://schemas.microsoft.com/office/drawing/2014/main" id="{2117534B-178A-6C34-CD19-F888994DE902}"/>
              </a:ext>
            </a:extLst>
          </p:cNvPr>
          <p:cNvGrpSpPr/>
          <p:nvPr/>
        </p:nvGrpSpPr>
        <p:grpSpPr>
          <a:xfrm>
            <a:off x="2832190" y="4189616"/>
            <a:ext cx="18719620" cy="1270001"/>
            <a:chOff x="2832190" y="4189616"/>
            <a:chExt cx="18719620" cy="1270001"/>
          </a:xfrm>
        </p:grpSpPr>
        <p:sp>
          <p:nvSpPr>
            <p:cNvPr id="197" name="01  Many investors place too much emphasis on the purchase price of their investments."/>
            <p:cNvSpPr/>
            <p:nvPr/>
          </p:nvSpPr>
          <p:spPr>
            <a:xfrm>
              <a:off x="2832190" y="4189616"/>
              <a:ext cx="18719620" cy="1270001"/>
            </a:xfrm>
            <a:prstGeom prst="roundRect">
              <a:avLst>
                <a:gd name="adj" fmla="val 15000"/>
              </a:avLst>
            </a:prstGeom>
            <a:solidFill>
              <a:srgbClr val="FFFFFF"/>
            </a:solidFill>
            <a:ln w="12700">
              <a:miter lim="400000"/>
            </a:ln>
            <a:effectLst>
              <a:reflection stA="15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r>
                <a:rPr dirty="0">
                  <a:solidFill>
                    <a:srgbClr val="806883"/>
                  </a:solidFill>
                  <a:latin typeface="Avenir Heavy"/>
                  <a:ea typeface="Avenir Heavy"/>
                  <a:cs typeface="Avenir Heavy"/>
                  <a:sym typeface="Avenir Heavy"/>
                </a:rPr>
                <a:t>01</a:t>
              </a:r>
              <a:r>
                <a:rPr dirty="0"/>
                <a:t>  </a:t>
              </a:r>
              <a:r>
                <a:rPr lang="en-US" dirty="0"/>
                <a:t> </a:t>
              </a:r>
              <a:r>
                <a:rPr dirty="0"/>
                <a:t>Many investors place too much emphasis on the purchase price of their investments.</a:t>
              </a:r>
            </a:p>
          </p:txBody>
        </p:sp>
        <p:sp>
          <p:nvSpPr>
            <p:cNvPr id="198" name="Line"/>
            <p:cNvSpPr/>
            <p:nvPr/>
          </p:nvSpPr>
          <p:spPr>
            <a:xfrm flipV="1">
              <a:off x="2884236" y="4566030"/>
              <a:ext cx="1" cy="517173"/>
            </a:xfrm>
            <a:prstGeom prst="line">
              <a:avLst/>
            </a:prstGeom>
            <a:ln w="127000">
              <a:solidFill>
                <a:srgbClr val="26F700"/>
              </a:solidFill>
              <a:miter lim="400000"/>
            </a:ln>
          </p:spPr>
          <p:txBody>
            <a:bodyPr lIns="50800" tIns="50800" rIns="50800" bIns="50800" anchor="ctr"/>
            <a:lstStyle/>
            <a:p>
              <a:endParaRPr/>
            </a:p>
          </p:txBody>
        </p:sp>
      </p:grpSp>
      <p:grpSp>
        <p:nvGrpSpPr>
          <p:cNvPr id="4" name="Group 3">
            <a:extLst>
              <a:ext uri="{FF2B5EF4-FFF2-40B4-BE49-F238E27FC236}">
                <a16:creationId xmlns:a16="http://schemas.microsoft.com/office/drawing/2014/main" id="{42407C9D-6065-B456-204B-8073017D9493}"/>
              </a:ext>
            </a:extLst>
          </p:cNvPr>
          <p:cNvGrpSpPr/>
          <p:nvPr/>
        </p:nvGrpSpPr>
        <p:grpSpPr>
          <a:xfrm>
            <a:off x="2821457" y="5983198"/>
            <a:ext cx="18719620" cy="1435101"/>
            <a:chOff x="2821457" y="5983198"/>
            <a:chExt cx="18719620" cy="1435101"/>
          </a:xfrm>
        </p:grpSpPr>
        <p:sp>
          <p:nvSpPr>
            <p:cNvPr id="199" name="02  The price originally paid does not play any role in the future price or income that can be achieved…"/>
            <p:cNvSpPr/>
            <p:nvPr/>
          </p:nvSpPr>
          <p:spPr>
            <a:xfrm>
              <a:off x="2821457" y="5983198"/>
              <a:ext cx="18719620" cy="1435101"/>
            </a:xfrm>
            <a:prstGeom prst="roundRect">
              <a:avLst>
                <a:gd name="adj" fmla="val 13274"/>
              </a:avLst>
            </a:prstGeom>
            <a:solidFill>
              <a:srgbClr val="FFFFFF"/>
            </a:solidFill>
            <a:ln w="12700">
              <a:miter lim="400000"/>
            </a:ln>
            <a:effectLst>
              <a:reflection stA="15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r>
                <a:rPr dirty="0">
                  <a:solidFill>
                    <a:srgbClr val="806883"/>
                  </a:solidFill>
                  <a:latin typeface="Avenir Heavy"/>
                  <a:ea typeface="Avenir Heavy"/>
                  <a:cs typeface="Avenir Heavy"/>
                  <a:sym typeface="Avenir Heavy"/>
                </a:rPr>
                <a:t>02</a:t>
              </a:r>
              <a:r>
                <a:rPr dirty="0"/>
                <a:t>  </a:t>
              </a:r>
              <a:r>
                <a:rPr lang="en-US" dirty="0"/>
                <a:t> </a:t>
              </a:r>
              <a:r>
                <a:rPr dirty="0"/>
                <a:t>The price originally paid does not play any role in the future price or income that can be achieved </a:t>
              </a:r>
            </a:p>
            <a:p>
              <a:pPr lvl="1" algn="l" defTabSz="825500">
                <a:defRPr sz="3000">
                  <a:solidFill>
                    <a:srgbClr val="100230"/>
                  </a:solidFill>
                  <a:latin typeface="Avenir Book"/>
                  <a:ea typeface="Avenir Book"/>
                  <a:cs typeface="Avenir Book"/>
                  <a:sym typeface="Avenir Book"/>
                </a:defRPr>
              </a:pPr>
              <a:r>
                <a:rPr dirty="0"/>
                <a:t>       </a:t>
              </a:r>
              <a:r>
                <a:rPr lang="en-US" dirty="0"/>
                <a:t> </a:t>
              </a:r>
              <a:r>
                <a:rPr dirty="0"/>
                <a:t>from a security.</a:t>
              </a:r>
              <a:endParaRPr dirty="0">
                <a:solidFill>
                  <a:srgbClr val="000000"/>
                </a:solidFill>
                <a:latin typeface="Times Roman"/>
                <a:ea typeface="Times Roman"/>
                <a:cs typeface="Times Roman"/>
                <a:sym typeface="Times Roman"/>
              </a:endParaRPr>
            </a:p>
          </p:txBody>
        </p:sp>
        <p:sp>
          <p:nvSpPr>
            <p:cNvPr id="200" name="Line"/>
            <p:cNvSpPr/>
            <p:nvPr/>
          </p:nvSpPr>
          <p:spPr>
            <a:xfrm flipV="1">
              <a:off x="2884236" y="6442162"/>
              <a:ext cx="1" cy="517173"/>
            </a:xfrm>
            <a:prstGeom prst="line">
              <a:avLst/>
            </a:prstGeom>
            <a:ln w="127000">
              <a:solidFill>
                <a:srgbClr val="26F700"/>
              </a:solidFill>
              <a:miter lim="400000"/>
            </a:ln>
          </p:spPr>
          <p:txBody>
            <a:bodyPr lIns="50800" tIns="50800" rIns="50800" bIns="50800" anchor="ctr"/>
            <a:lstStyle/>
            <a:p>
              <a:endParaRPr/>
            </a:p>
          </p:txBody>
        </p:sp>
      </p:grpSp>
      <p:grpSp>
        <p:nvGrpSpPr>
          <p:cNvPr id="5" name="Group 4">
            <a:extLst>
              <a:ext uri="{FF2B5EF4-FFF2-40B4-BE49-F238E27FC236}">
                <a16:creationId xmlns:a16="http://schemas.microsoft.com/office/drawing/2014/main" id="{1349BB9B-B4D5-50BB-B0E1-1B0FC213A2A7}"/>
              </a:ext>
            </a:extLst>
          </p:cNvPr>
          <p:cNvGrpSpPr/>
          <p:nvPr/>
        </p:nvGrpSpPr>
        <p:grpSpPr>
          <a:xfrm>
            <a:off x="2821818" y="7941880"/>
            <a:ext cx="18719619" cy="2612493"/>
            <a:chOff x="2821818" y="7941880"/>
            <a:chExt cx="18719619" cy="2612493"/>
          </a:xfrm>
        </p:grpSpPr>
        <p:sp>
          <p:nvSpPr>
            <p:cNvPr id="201" name="03  The only factor on which a decision to sell or retain a position should be based is the expected…"/>
            <p:cNvSpPr/>
            <p:nvPr/>
          </p:nvSpPr>
          <p:spPr>
            <a:xfrm>
              <a:off x="2821818" y="7941880"/>
              <a:ext cx="18719619" cy="2612493"/>
            </a:xfrm>
            <a:prstGeom prst="roundRect">
              <a:avLst>
                <a:gd name="adj" fmla="val 7292"/>
              </a:avLst>
            </a:prstGeom>
            <a:solidFill>
              <a:srgbClr val="FFFFFF"/>
            </a:solidFill>
            <a:ln w="12700">
              <a:miter lim="400000"/>
            </a:ln>
            <a:effectLst>
              <a:reflection stA="14734"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r>
                <a:rPr dirty="0">
                  <a:solidFill>
                    <a:srgbClr val="806883"/>
                  </a:solidFill>
                  <a:latin typeface="Avenir Heavy"/>
                  <a:ea typeface="Avenir Heavy"/>
                  <a:cs typeface="Avenir Heavy"/>
                  <a:sym typeface="Avenir Heavy"/>
                </a:rPr>
                <a:t>03</a:t>
              </a:r>
              <a:r>
                <a:rPr dirty="0"/>
                <a:t> </a:t>
              </a:r>
              <a:r>
                <a:rPr lang="en-US" dirty="0"/>
                <a:t> </a:t>
              </a:r>
              <a:r>
                <a:rPr dirty="0"/>
                <a:t> The only factor on which a decision to sell or retain a position should be based is the expected </a:t>
              </a:r>
            </a:p>
            <a:p>
              <a:pPr lvl="1" algn="l" defTabSz="825500">
                <a:defRPr sz="3000">
                  <a:solidFill>
                    <a:srgbClr val="100230"/>
                  </a:solidFill>
                  <a:latin typeface="Avenir Book"/>
                  <a:ea typeface="Avenir Book"/>
                  <a:cs typeface="Avenir Book"/>
                  <a:sym typeface="Avenir Book"/>
                </a:defRPr>
              </a:pPr>
              <a:r>
                <a:rPr dirty="0"/>
                <a:t>      </a:t>
              </a:r>
              <a:r>
                <a:rPr lang="en-US" dirty="0"/>
                <a:t> </a:t>
              </a:r>
              <a:r>
                <a:rPr dirty="0"/>
                <a:t> trends in prices (and fundamental factors), except of course if there are personal reasons for </a:t>
              </a:r>
            </a:p>
            <a:p>
              <a:pPr lvl="1" algn="l" defTabSz="825500">
                <a:defRPr sz="3000">
                  <a:solidFill>
                    <a:srgbClr val="100230"/>
                  </a:solidFill>
                  <a:latin typeface="Avenir Book"/>
                  <a:ea typeface="Avenir Book"/>
                  <a:cs typeface="Avenir Book"/>
                  <a:sym typeface="Avenir Book"/>
                </a:defRPr>
              </a:pPr>
              <a:r>
                <a:rPr dirty="0"/>
                <a:t>      </a:t>
              </a:r>
              <a:r>
                <a:rPr lang="en-US" dirty="0"/>
                <a:t> </a:t>
              </a:r>
              <a:r>
                <a:rPr dirty="0"/>
                <a:t> requiring cash.</a:t>
              </a:r>
            </a:p>
          </p:txBody>
        </p:sp>
        <p:sp>
          <p:nvSpPr>
            <p:cNvPr id="202" name="Line"/>
            <p:cNvSpPr/>
            <p:nvPr/>
          </p:nvSpPr>
          <p:spPr>
            <a:xfrm flipV="1">
              <a:off x="2884596" y="8428785"/>
              <a:ext cx="1" cy="1638682"/>
            </a:xfrm>
            <a:prstGeom prst="line">
              <a:avLst/>
            </a:prstGeom>
            <a:ln w="127000">
              <a:solidFill>
                <a:srgbClr val="26F700"/>
              </a:solidFill>
              <a:miter lim="400000"/>
            </a:ln>
          </p:spPr>
          <p:txBody>
            <a:bodyPr lIns="50800" tIns="50800" rIns="50800" bIns="50800" anchor="ctr"/>
            <a:lstStyle/>
            <a:p>
              <a:endParaRPr/>
            </a:p>
          </p:txBody>
        </p:sp>
      </p:grpSp>
      <p:grpSp>
        <p:nvGrpSpPr>
          <p:cNvPr id="6" name="Group 5">
            <a:extLst>
              <a:ext uri="{FF2B5EF4-FFF2-40B4-BE49-F238E27FC236}">
                <a16:creationId xmlns:a16="http://schemas.microsoft.com/office/drawing/2014/main" id="{A243ABD8-3CF2-FB70-9E5B-AD5D971C4B8D}"/>
              </a:ext>
            </a:extLst>
          </p:cNvPr>
          <p:cNvGrpSpPr/>
          <p:nvPr/>
        </p:nvGrpSpPr>
        <p:grpSpPr>
          <a:xfrm>
            <a:off x="21525131" y="954783"/>
            <a:ext cx="1905000" cy="1905000"/>
            <a:chOff x="21525131" y="954783"/>
            <a:chExt cx="1905000" cy="1905000"/>
          </a:xfrm>
        </p:grpSpPr>
        <p:sp>
          <p:nvSpPr>
            <p:cNvPr id="20" name="Teardrop 19">
              <a:extLst>
                <a:ext uri="{FF2B5EF4-FFF2-40B4-BE49-F238E27FC236}">
                  <a16:creationId xmlns:a16="http://schemas.microsoft.com/office/drawing/2014/main" id="{482C0311-A6FB-B328-4555-CA1530A29570}"/>
                </a:ext>
              </a:extLst>
            </p:cNvPr>
            <p:cNvSpPr/>
            <p:nvPr/>
          </p:nvSpPr>
          <p:spPr>
            <a:xfrm>
              <a:off x="21525131" y="954783"/>
              <a:ext cx="1905000" cy="1905000"/>
            </a:xfrm>
            <a:prstGeom prst="teardrop">
              <a:avLst/>
            </a:prstGeom>
            <a:noFill/>
            <a:ln w="28575">
              <a:solidFill>
                <a:srgbClr val="25F800"/>
              </a:solidFill>
            </a:ln>
            <a:effectLst>
              <a:glow rad="228600">
                <a:schemeClr val="accent3">
                  <a:satMod val="175000"/>
                  <a:alpha val="40000"/>
                </a:schemeClr>
              </a:glow>
              <a:reflection stA="52000" endPos="30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solidFill>
                  <a:srgbClr val="EACBD0"/>
                </a:solidFill>
                <a:highlight>
                  <a:srgbClr val="00FF00"/>
                </a:highlight>
              </a:endParaRPr>
            </a:p>
          </p:txBody>
        </p:sp>
        <p:pic>
          <p:nvPicPr>
            <p:cNvPr id="21" name="Graphic 20">
              <a:extLst>
                <a:ext uri="{FF2B5EF4-FFF2-40B4-BE49-F238E27FC236}">
                  <a16:creationId xmlns:a16="http://schemas.microsoft.com/office/drawing/2014/main" id="{CE4CDAEA-8063-8B7B-AA28-852AEC1669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943031" y="1372683"/>
              <a:ext cx="1069200" cy="1069200"/>
            </a:xfrm>
            <a:prstGeom prst="rect">
              <a:avLst/>
            </a:prstGeom>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96"/>
                                        </p:tgtEl>
                                        <p:attrNameLst>
                                          <p:attrName>style.visibility</p:attrName>
                                        </p:attrNameLst>
                                      </p:cBhvr>
                                      <p:to>
                                        <p:strVal val="visible"/>
                                      </p:to>
                                    </p:set>
                                    <p:anim calcmode="lin" valueType="num">
                                      <p:cBhvr additive="base">
                                        <p:cTn id="7" dur="500" fill="hold"/>
                                        <p:tgtEl>
                                          <p:spTgt spid="196"/>
                                        </p:tgtEl>
                                        <p:attrNameLst>
                                          <p:attrName>ppt_x</p:attrName>
                                        </p:attrNameLst>
                                      </p:cBhvr>
                                      <p:tavLst>
                                        <p:tav tm="0">
                                          <p:val>
                                            <p:strVal val="#ppt_x"/>
                                          </p:val>
                                        </p:tav>
                                        <p:tav tm="100000">
                                          <p:val>
                                            <p:strVal val="#ppt_x"/>
                                          </p:val>
                                        </p:tav>
                                      </p:tavLst>
                                    </p:anim>
                                    <p:anim calcmode="lin" valueType="num">
                                      <p:cBhvr additive="base">
                                        <p:cTn id="8" dur="500" fill="hold"/>
                                        <p:tgtEl>
                                          <p:spTgt spid="19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95"/>
                                        </p:tgtEl>
                                        <p:attrNameLst>
                                          <p:attrName>style.visibility</p:attrName>
                                        </p:attrNameLst>
                                      </p:cBhvr>
                                      <p:to>
                                        <p:strVal val="visible"/>
                                      </p:to>
                                    </p:set>
                                    <p:anim calcmode="lin" valueType="num">
                                      <p:cBhvr additive="base">
                                        <p:cTn id="12" dur="500" fill="hold"/>
                                        <p:tgtEl>
                                          <p:spTgt spid="195"/>
                                        </p:tgtEl>
                                        <p:attrNameLst>
                                          <p:attrName>ppt_x</p:attrName>
                                        </p:attrNameLst>
                                      </p:cBhvr>
                                      <p:tavLst>
                                        <p:tav tm="0">
                                          <p:val>
                                            <p:strVal val="#ppt_x"/>
                                          </p:val>
                                        </p:tav>
                                        <p:tav tm="100000">
                                          <p:val>
                                            <p:strVal val="#ppt_x"/>
                                          </p:val>
                                        </p:tav>
                                      </p:tavLst>
                                    </p:anim>
                                    <p:anim calcmode="lin" valueType="num">
                                      <p:cBhvr additive="base">
                                        <p:cTn id="13" dur="500" fill="hold"/>
                                        <p:tgtEl>
                                          <p:spTgt spid="19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93"/>
                                        </p:tgtEl>
                                        <p:attrNameLst>
                                          <p:attrName>style.visibility</p:attrName>
                                        </p:attrNameLst>
                                      </p:cBhvr>
                                      <p:to>
                                        <p:strVal val="visible"/>
                                      </p:to>
                                    </p:set>
                                    <p:anim calcmode="lin" valueType="num">
                                      <p:cBhvr additive="base">
                                        <p:cTn id="17" dur="500" fill="hold"/>
                                        <p:tgtEl>
                                          <p:spTgt spid="193"/>
                                        </p:tgtEl>
                                        <p:attrNameLst>
                                          <p:attrName>ppt_x</p:attrName>
                                        </p:attrNameLst>
                                      </p:cBhvr>
                                      <p:tavLst>
                                        <p:tav tm="0">
                                          <p:val>
                                            <p:strVal val="#ppt_x"/>
                                          </p:val>
                                        </p:tav>
                                        <p:tav tm="100000">
                                          <p:val>
                                            <p:strVal val="#ppt_x"/>
                                          </p:val>
                                        </p:tav>
                                      </p:tavLst>
                                    </p:anim>
                                    <p:anim calcmode="lin" valueType="num">
                                      <p:cBhvr additive="base">
                                        <p:cTn id="18" dur="500" fill="hold"/>
                                        <p:tgtEl>
                                          <p:spTgt spid="193"/>
                                        </p:tgtEl>
                                        <p:attrNameLst>
                                          <p:attrName>ppt_y</p:attrName>
                                        </p:attrNameLst>
                                      </p:cBhvr>
                                      <p:tavLst>
                                        <p:tav tm="0">
                                          <p:val>
                                            <p:strVal val="0-#ppt_h/2"/>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0-#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0-#ppt_w/2"/>
                                          </p:val>
                                        </p:tav>
                                        <p:tav tm="100000">
                                          <p:val>
                                            <p:strVal val="#ppt_x"/>
                                          </p:val>
                                        </p:tav>
                                      </p:tavLst>
                                    </p:anim>
                                    <p:anim calcmode="lin" valueType="num">
                                      <p:cBhvr additive="base">
                                        <p:cTn id="3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0-#ppt_w/2"/>
                                          </p:val>
                                        </p:tav>
                                        <p:tav tm="100000">
                                          <p:val>
                                            <p:strVal val="#ppt_x"/>
                                          </p:val>
                                        </p:tav>
                                      </p:tavLst>
                                    </p:anim>
                                    <p:anim calcmode="lin" valueType="num">
                                      <p:cBhvr additive="base">
                                        <p:cTn id="3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animBg="1"/>
      <p:bldP spid="195" grpId="0" animBg="1"/>
      <p:bldP spid="19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00230"/>
        </a:solidFill>
        <a:effectLst/>
      </p:bgPr>
    </p:bg>
    <p:spTree>
      <p:nvGrpSpPr>
        <p:cNvPr id="1" name=""/>
        <p:cNvGrpSpPr/>
        <p:nvPr/>
      </p:nvGrpSpPr>
      <p:grpSpPr>
        <a:xfrm>
          <a:off x="0" y="0"/>
          <a:ext cx="0" cy="0"/>
          <a:chOff x="0" y="0"/>
          <a:chExt cx="0" cy="0"/>
        </a:xfrm>
      </p:grpSpPr>
      <p:sp>
        <p:nvSpPr>
          <p:cNvPr id="205" name="Avoid following the crowd into fashionable…"/>
          <p:cNvSpPr txBox="1">
            <a:spLocks noGrp="1"/>
          </p:cNvSpPr>
          <p:nvPr>
            <p:ph type="title"/>
          </p:nvPr>
        </p:nvSpPr>
        <p:spPr>
          <a:xfrm>
            <a:off x="3687889" y="1206499"/>
            <a:ext cx="17395761" cy="2899335"/>
          </a:xfrm>
          <a:prstGeom prst="rect">
            <a:avLst/>
          </a:prstGeom>
        </p:spPr>
        <p:txBody>
          <a:bodyPr/>
          <a:lstStyle/>
          <a:p>
            <a:pPr defTabSz="457200">
              <a:lnSpc>
                <a:spcPts val="9600"/>
              </a:lnSpc>
              <a:spcBef>
                <a:spcPts val="1000"/>
              </a:spcBef>
              <a:defRPr sz="7000" b="0" spc="0">
                <a:solidFill>
                  <a:srgbClr val="EACBD0"/>
                </a:solidFill>
                <a:latin typeface="Yu Mincho Regular"/>
                <a:ea typeface="Yu Mincho Regular"/>
                <a:cs typeface="Yu Mincho Regular"/>
                <a:sym typeface="Yu Mincho Regular"/>
              </a:defRPr>
            </a:pPr>
            <a:r>
              <a:rPr dirty="0"/>
              <a:t>Avoid following the crowd into fashionable</a:t>
            </a:r>
          </a:p>
          <a:p>
            <a:pPr defTabSz="457200">
              <a:lnSpc>
                <a:spcPts val="9600"/>
              </a:lnSpc>
              <a:spcBef>
                <a:spcPts val="1000"/>
              </a:spcBef>
              <a:defRPr sz="7000" b="0" spc="0">
                <a:solidFill>
                  <a:srgbClr val="EACBD0"/>
                </a:solidFill>
                <a:latin typeface="Yu Mincho Regular"/>
                <a:ea typeface="Yu Mincho Regular"/>
                <a:cs typeface="Yu Mincho Regular"/>
                <a:sym typeface="Yu Mincho Regular"/>
              </a:defRPr>
            </a:pPr>
            <a:r>
              <a:rPr dirty="0"/>
              <a:t>investment choices.</a:t>
            </a:r>
          </a:p>
        </p:txBody>
      </p:sp>
      <p:pic>
        <p:nvPicPr>
          <p:cNvPr id="206" name="FinTech-logoAsset 1.png" descr="FinTech-logoAsset 1.png"/>
          <p:cNvPicPr>
            <a:picLocks noChangeAspect="1"/>
          </p:cNvPicPr>
          <p:nvPr/>
        </p:nvPicPr>
        <p:blipFill>
          <a:blip r:embed="rId2">
            <a:alphaModFix amt="13000"/>
          </a:blip>
          <a:stretch>
            <a:fillRect/>
          </a:stretch>
        </p:blipFill>
        <p:spPr>
          <a:xfrm>
            <a:off x="9309279" y="4401375"/>
            <a:ext cx="5103685" cy="4913249"/>
          </a:xfrm>
          <a:prstGeom prst="rect">
            <a:avLst/>
          </a:prstGeom>
          <a:ln w="12700">
            <a:miter lim="400000"/>
          </a:ln>
        </p:spPr>
      </p:pic>
      <p:sp>
        <p:nvSpPr>
          <p:cNvPr id="207" name="Line"/>
          <p:cNvSpPr/>
          <p:nvPr/>
        </p:nvSpPr>
        <p:spPr>
          <a:xfrm flipV="1">
            <a:off x="3033197" y="781556"/>
            <a:ext cx="1" cy="1905001"/>
          </a:xfrm>
          <a:prstGeom prst="line">
            <a:avLst/>
          </a:prstGeom>
          <a:ln w="25400">
            <a:solidFill>
              <a:srgbClr val="E6147A"/>
            </a:solidFill>
            <a:miter lim="400000"/>
          </a:ln>
        </p:spPr>
        <p:txBody>
          <a:bodyPr lIns="50800" tIns="50800" rIns="50800" bIns="50800" anchor="ctr"/>
          <a:lstStyle/>
          <a:p>
            <a:endParaRPr/>
          </a:p>
        </p:txBody>
      </p:sp>
      <p:sp>
        <p:nvSpPr>
          <p:cNvPr id="208" name="04"/>
          <p:cNvSpPr txBox="1"/>
          <p:nvPr/>
        </p:nvSpPr>
        <p:spPr>
          <a:xfrm>
            <a:off x="1576425" y="1206500"/>
            <a:ext cx="1071714" cy="1435100"/>
          </a:xfrm>
          <a:prstGeom prst="rect">
            <a:avLst/>
          </a:prstGeom>
          <a:solidFill>
            <a:srgbClr val="10023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defTabSz="825500">
              <a:defRPr sz="7000">
                <a:solidFill>
                  <a:srgbClr val="EACBD0"/>
                </a:solidFill>
                <a:latin typeface="Agency FB"/>
                <a:ea typeface="Agency FB"/>
                <a:cs typeface="Agency FB"/>
                <a:sym typeface="Agency FB"/>
              </a:defRPr>
            </a:lvl1pPr>
          </a:lstStyle>
          <a:p>
            <a:r>
              <a:rPr dirty="0"/>
              <a:t>04</a:t>
            </a:r>
          </a:p>
        </p:txBody>
      </p:sp>
      <p:grpSp>
        <p:nvGrpSpPr>
          <p:cNvPr id="3" name="Group 2">
            <a:extLst>
              <a:ext uri="{FF2B5EF4-FFF2-40B4-BE49-F238E27FC236}">
                <a16:creationId xmlns:a16="http://schemas.microsoft.com/office/drawing/2014/main" id="{08B029A9-9DB1-386E-1912-9223AA06736E}"/>
              </a:ext>
            </a:extLst>
          </p:cNvPr>
          <p:cNvGrpSpPr/>
          <p:nvPr/>
        </p:nvGrpSpPr>
        <p:grpSpPr>
          <a:xfrm>
            <a:off x="2832190" y="5078616"/>
            <a:ext cx="18719620" cy="1270001"/>
            <a:chOff x="2832190" y="5078616"/>
            <a:chExt cx="18719620" cy="1270001"/>
          </a:xfrm>
        </p:grpSpPr>
        <p:sp>
          <p:nvSpPr>
            <p:cNvPr id="209" name="01 Never underestimate the way Dollar signs in people’s eyes can stop them from seeing clearly."/>
            <p:cNvSpPr/>
            <p:nvPr/>
          </p:nvSpPr>
          <p:spPr>
            <a:xfrm>
              <a:off x="2832190" y="5078616"/>
              <a:ext cx="18719620" cy="1270001"/>
            </a:xfrm>
            <a:prstGeom prst="roundRect">
              <a:avLst>
                <a:gd name="adj" fmla="val 15000"/>
              </a:avLst>
            </a:prstGeom>
            <a:solidFill>
              <a:srgbClr val="FFFFFF"/>
            </a:solidFill>
            <a:ln w="12700">
              <a:miter lim="400000"/>
            </a:ln>
            <a:effectLst>
              <a:reflection stA="15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r>
                <a:rPr dirty="0">
                  <a:solidFill>
                    <a:srgbClr val="806883"/>
                  </a:solidFill>
                  <a:latin typeface="Avenir Heavy"/>
                  <a:ea typeface="Avenir Heavy"/>
                  <a:cs typeface="Avenir Heavy"/>
                  <a:sym typeface="Avenir Heavy"/>
                </a:rPr>
                <a:t>01</a:t>
              </a:r>
              <a:r>
                <a:rPr dirty="0"/>
                <a:t> </a:t>
              </a:r>
              <a:r>
                <a:rPr lang="en-US" dirty="0"/>
                <a:t>  </a:t>
              </a:r>
              <a:r>
                <a:rPr dirty="0"/>
                <a:t>Never underestimate the way Dollar signs in people’s eyes can stop them from seeing clearly.</a:t>
              </a:r>
            </a:p>
          </p:txBody>
        </p:sp>
        <p:sp>
          <p:nvSpPr>
            <p:cNvPr id="210" name="Line"/>
            <p:cNvSpPr/>
            <p:nvPr/>
          </p:nvSpPr>
          <p:spPr>
            <a:xfrm flipV="1">
              <a:off x="2884236" y="5455030"/>
              <a:ext cx="1" cy="517173"/>
            </a:xfrm>
            <a:prstGeom prst="line">
              <a:avLst/>
            </a:prstGeom>
            <a:ln w="127000">
              <a:solidFill>
                <a:srgbClr val="26F700"/>
              </a:solidFill>
              <a:miter lim="400000"/>
            </a:ln>
          </p:spPr>
          <p:txBody>
            <a:bodyPr lIns="50800" tIns="50800" rIns="50800" bIns="50800" anchor="ctr"/>
            <a:lstStyle/>
            <a:p>
              <a:endParaRPr/>
            </a:p>
          </p:txBody>
        </p:sp>
      </p:grpSp>
      <p:grpSp>
        <p:nvGrpSpPr>
          <p:cNvPr id="4" name="Group 3">
            <a:extLst>
              <a:ext uri="{FF2B5EF4-FFF2-40B4-BE49-F238E27FC236}">
                <a16:creationId xmlns:a16="http://schemas.microsoft.com/office/drawing/2014/main" id="{B3CF0ED9-181D-9326-6118-90FC7253465C}"/>
              </a:ext>
            </a:extLst>
          </p:cNvPr>
          <p:cNvGrpSpPr/>
          <p:nvPr/>
        </p:nvGrpSpPr>
        <p:grpSpPr>
          <a:xfrm>
            <a:off x="2832551" y="7073691"/>
            <a:ext cx="18719619" cy="2517193"/>
            <a:chOff x="2832551" y="7073691"/>
            <a:chExt cx="18719619" cy="2517193"/>
          </a:xfrm>
        </p:grpSpPr>
        <p:sp>
          <p:nvSpPr>
            <p:cNvPr id="211" name="02  Greed, a certain level of euphoria and the fear of missing out on certain ‘guaranteed’ growth…"/>
            <p:cNvSpPr/>
            <p:nvPr/>
          </p:nvSpPr>
          <p:spPr>
            <a:xfrm>
              <a:off x="2832551" y="7073691"/>
              <a:ext cx="18719619" cy="2517193"/>
            </a:xfrm>
            <a:prstGeom prst="roundRect">
              <a:avLst>
                <a:gd name="adj" fmla="val 7568"/>
              </a:avLst>
            </a:prstGeom>
            <a:solidFill>
              <a:srgbClr val="FFFFFF"/>
            </a:solidFill>
            <a:ln w="12700">
              <a:miter lim="400000"/>
            </a:ln>
            <a:effectLst>
              <a:reflection stA="14734"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r>
                <a:rPr dirty="0">
                  <a:solidFill>
                    <a:srgbClr val="806883"/>
                  </a:solidFill>
                  <a:latin typeface="Avenir Heavy"/>
                  <a:ea typeface="Avenir Heavy"/>
                  <a:cs typeface="Avenir Heavy"/>
                  <a:sym typeface="Avenir Heavy"/>
                </a:rPr>
                <a:t>02</a:t>
              </a:r>
              <a:r>
                <a:rPr dirty="0"/>
                <a:t>  </a:t>
              </a:r>
              <a:r>
                <a:rPr lang="en-US" dirty="0"/>
                <a:t>  </a:t>
              </a:r>
              <a:r>
                <a:rPr dirty="0"/>
                <a:t>Greed, a certain level of euphoria and the fear of missing out on certain ‘guaranteed’ growth </a:t>
              </a:r>
            </a:p>
            <a:p>
              <a:pPr lvl="1" algn="l" defTabSz="825500">
                <a:defRPr sz="3000">
                  <a:solidFill>
                    <a:srgbClr val="100230"/>
                  </a:solidFill>
                  <a:latin typeface="Avenir Book"/>
                  <a:ea typeface="Avenir Book"/>
                  <a:cs typeface="Avenir Book"/>
                  <a:sym typeface="Avenir Book"/>
                </a:defRPr>
              </a:pPr>
              <a:r>
                <a:rPr dirty="0"/>
                <a:t>      </a:t>
              </a:r>
              <a:r>
                <a:rPr lang="en-US" dirty="0"/>
                <a:t>  </a:t>
              </a:r>
              <a:r>
                <a:rPr dirty="0"/>
                <a:t>can easily lead to speculative bubbles, which either burst all of a sudden or start running low on </a:t>
              </a:r>
            </a:p>
            <a:p>
              <a:pPr lvl="1" algn="l" defTabSz="825500">
                <a:defRPr sz="3000">
                  <a:solidFill>
                    <a:srgbClr val="100230"/>
                  </a:solidFill>
                  <a:latin typeface="Avenir Book"/>
                  <a:ea typeface="Avenir Book"/>
                  <a:cs typeface="Avenir Book"/>
                  <a:sym typeface="Avenir Book"/>
                </a:defRPr>
              </a:pPr>
              <a:r>
                <a:rPr dirty="0"/>
                <a:t>      </a:t>
              </a:r>
              <a:r>
                <a:rPr lang="en-US" dirty="0"/>
                <a:t>  </a:t>
              </a:r>
              <a:r>
                <a:rPr dirty="0"/>
                <a:t>air at the very least.</a:t>
              </a:r>
              <a:endParaRPr dirty="0">
                <a:solidFill>
                  <a:srgbClr val="000000"/>
                </a:solidFill>
                <a:latin typeface="Times Roman"/>
                <a:ea typeface="Times Roman"/>
                <a:cs typeface="Times Roman"/>
                <a:sym typeface="Times Roman"/>
              </a:endParaRPr>
            </a:p>
          </p:txBody>
        </p:sp>
        <p:sp>
          <p:nvSpPr>
            <p:cNvPr id="212" name="Line"/>
            <p:cNvSpPr/>
            <p:nvPr/>
          </p:nvSpPr>
          <p:spPr>
            <a:xfrm flipV="1">
              <a:off x="2884236" y="7557168"/>
              <a:ext cx="1" cy="1638683"/>
            </a:xfrm>
            <a:prstGeom prst="line">
              <a:avLst/>
            </a:prstGeom>
            <a:ln w="127000">
              <a:solidFill>
                <a:srgbClr val="26F700"/>
              </a:solidFill>
              <a:miter lim="400000"/>
            </a:ln>
          </p:spPr>
          <p:txBody>
            <a:bodyPr lIns="50800" tIns="50800" rIns="50800" bIns="50800" anchor="ctr"/>
            <a:lstStyle/>
            <a:p>
              <a:endParaRPr/>
            </a:p>
          </p:txBody>
        </p:sp>
      </p:grpSp>
      <p:grpSp>
        <p:nvGrpSpPr>
          <p:cNvPr id="5" name="Group 4">
            <a:extLst>
              <a:ext uri="{FF2B5EF4-FFF2-40B4-BE49-F238E27FC236}">
                <a16:creationId xmlns:a16="http://schemas.microsoft.com/office/drawing/2014/main" id="{FA222674-A5DF-D8D4-E883-FEC11A817EE1}"/>
              </a:ext>
            </a:extLst>
          </p:cNvPr>
          <p:cNvGrpSpPr/>
          <p:nvPr/>
        </p:nvGrpSpPr>
        <p:grpSpPr>
          <a:xfrm>
            <a:off x="21525131" y="954783"/>
            <a:ext cx="1905000" cy="1905000"/>
            <a:chOff x="21525131" y="954783"/>
            <a:chExt cx="1905000" cy="1905000"/>
          </a:xfrm>
        </p:grpSpPr>
        <p:sp>
          <p:nvSpPr>
            <p:cNvPr id="16" name="Teardrop 15">
              <a:extLst>
                <a:ext uri="{FF2B5EF4-FFF2-40B4-BE49-F238E27FC236}">
                  <a16:creationId xmlns:a16="http://schemas.microsoft.com/office/drawing/2014/main" id="{CF203DFA-9BAD-64E6-8D6C-5AD1A8EBF7D2}"/>
                </a:ext>
              </a:extLst>
            </p:cNvPr>
            <p:cNvSpPr/>
            <p:nvPr/>
          </p:nvSpPr>
          <p:spPr>
            <a:xfrm>
              <a:off x="21525131" y="954783"/>
              <a:ext cx="1905000" cy="1905000"/>
            </a:xfrm>
            <a:prstGeom prst="teardrop">
              <a:avLst/>
            </a:prstGeom>
            <a:noFill/>
            <a:ln w="28575">
              <a:solidFill>
                <a:srgbClr val="25F800"/>
              </a:solidFill>
            </a:ln>
            <a:effectLst>
              <a:glow rad="228600">
                <a:schemeClr val="accent3">
                  <a:satMod val="175000"/>
                  <a:alpha val="40000"/>
                </a:schemeClr>
              </a:glow>
              <a:reflection stA="52000" endPos="30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solidFill>
                  <a:srgbClr val="EACBD0"/>
                </a:solidFill>
                <a:highlight>
                  <a:srgbClr val="00FF00"/>
                </a:highlight>
              </a:endParaRPr>
            </a:p>
          </p:txBody>
        </p:sp>
        <p:pic>
          <p:nvPicPr>
            <p:cNvPr id="17" name="Graphic 16">
              <a:extLst>
                <a:ext uri="{FF2B5EF4-FFF2-40B4-BE49-F238E27FC236}">
                  <a16:creationId xmlns:a16="http://schemas.microsoft.com/office/drawing/2014/main" id="{76511FEB-DE87-79C3-9168-62562C046E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943031" y="1372683"/>
              <a:ext cx="1069200" cy="1069200"/>
            </a:xfrm>
            <a:prstGeom prst="rect">
              <a:avLst/>
            </a:prstGeom>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08"/>
                                        </p:tgtEl>
                                        <p:attrNameLst>
                                          <p:attrName>style.visibility</p:attrName>
                                        </p:attrNameLst>
                                      </p:cBhvr>
                                      <p:to>
                                        <p:strVal val="visible"/>
                                      </p:to>
                                    </p:set>
                                    <p:anim calcmode="lin" valueType="num">
                                      <p:cBhvr additive="base">
                                        <p:cTn id="7" dur="500" fill="hold"/>
                                        <p:tgtEl>
                                          <p:spTgt spid="208"/>
                                        </p:tgtEl>
                                        <p:attrNameLst>
                                          <p:attrName>ppt_x</p:attrName>
                                        </p:attrNameLst>
                                      </p:cBhvr>
                                      <p:tavLst>
                                        <p:tav tm="0">
                                          <p:val>
                                            <p:strVal val="#ppt_x"/>
                                          </p:val>
                                        </p:tav>
                                        <p:tav tm="100000">
                                          <p:val>
                                            <p:strVal val="#ppt_x"/>
                                          </p:val>
                                        </p:tav>
                                      </p:tavLst>
                                    </p:anim>
                                    <p:anim calcmode="lin" valueType="num">
                                      <p:cBhvr additive="base">
                                        <p:cTn id="8" dur="500" fill="hold"/>
                                        <p:tgtEl>
                                          <p:spTgt spid="20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07"/>
                                        </p:tgtEl>
                                        <p:attrNameLst>
                                          <p:attrName>style.visibility</p:attrName>
                                        </p:attrNameLst>
                                      </p:cBhvr>
                                      <p:to>
                                        <p:strVal val="visible"/>
                                      </p:to>
                                    </p:set>
                                    <p:anim calcmode="lin" valueType="num">
                                      <p:cBhvr additive="base">
                                        <p:cTn id="12" dur="500" fill="hold"/>
                                        <p:tgtEl>
                                          <p:spTgt spid="207"/>
                                        </p:tgtEl>
                                        <p:attrNameLst>
                                          <p:attrName>ppt_x</p:attrName>
                                        </p:attrNameLst>
                                      </p:cBhvr>
                                      <p:tavLst>
                                        <p:tav tm="0">
                                          <p:val>
                                            <p:strVal val="#ppt_x"/>
                                          </p:val>
                                        </p:tav>
                                        <p:tav tm="100000">
                                          <p:val>
                                            <p:strVal val="#ppt_x"/>
                                          </p:val>
                                        </p:tav>
                                      </p:tavLst>
                                    </p:anim>
                                    <p:anim calcmode="lin" valueType="num">
                                      <p:cBhvr additive="base">
                                        <p:cTn id="13" dur="500" fill="hold"/>
                                        <p:tgtEl>
                                          <p:spTgt spid="20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05"/>
                                        </p:tgtEl>
                                        <p:attrNameLst>
                                          <p:attrName>style.visibility</p:attrName>
                                        </p:attrNameLst>
                                      </p:cBhvr>
                                      <p:to>
                                        <p:strVal val="visible"/>
                                      </p:to>
                                    </p:set>
                                    <p:anim calcmode="lin" valueType="num">
                                      <p:cBhvr additive="base">
                                        <p:cTn id="17" dur="500" fill="hold"/>
                                        <p:tgtEl>
                                          <p:spTgt spid="205"/>
                                        </p:tgtEl>
                                        <p:attrNameLst>
                                          <p:attrName>ppt_x</p:attrName>
                                        </p:attrNameLst>
                                      </p:cBhvr>
                                      <p:tavLst>
                                        <p:tav tm="0">
                                          <p:val>
                                            <p:strVal val="#ppt_x"/>
                                          </p:val>
                                        </p:tav>
                                        <p:tav tm="100000">
                                          <p:val>
                                            <p:strVal val="#ppt_x"/>
                                          </p:val>
                                        </p:tav>
                                      </p:tavLst>
                                    </p:anim>
                                    <p:anim calcmode="lin" valueType="num">
                                      <p:cBhvr additive="base">
                                        <p:cTn id="18" dur="500" fill="hold"/>
                                        <p:tgtEl>
                                          <p:spTgt spid="205"/>
                                        </p:tgtEl>
                                        <p:attrNameLst>
                                          <p:attrName>ppt_y</p:attrName>
                                        </p:attrNameLst>
                                      </p:cBhvr>
                                      <p:tavLst>
                                        <p:tav tm="0">
                                          <p:val>
                                            <p:strVal val="0-#ppt_h/2"/>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0-#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0-#ppt_w/2"/>
                                          </p:val>
                                        </p:tav>
                                        <p:tav tm="100000">
                                          <p:val>
                                            <p:strVal val="#ppt_x"/>
                                          </p:val>
                                        </p:tav>
                                      </p:tavLst>
                                    </p:anim>
                                    <p:anim calcmode="lin" valueType="num">
                                      <p:cBhvr additive="base">
                                        <p:cTn id="3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animBg="1"/>
      <p:bldP spid="207" grpId="0" animBg="1"/>
      <p:bldP spid="20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00230"/>
        </a:solidFill>
        <a:effectLst/>
      </p:bgPr>
    </p:bg>
    <p:spTree>
      <p:nvGrpSpPr>
        <p:cNvPr id="1" name=""/>
        <p:cNvGrpSpPr/>
        <p:nvPr/>
      </p:nvGrpSpPr>
      <p:grpSpPr>
        <a:xfrm>
          <a:off x="0" y="0"/>
          <a:ext cx="0" cy="0"/>
          <a:chOff x="0" y="0"/>
          <a:chExt cx="0" cy="0"/>
        </a:xfrm>
      </p:grpSpPr>
      <p:sp>
        <p:nvSpPr>
          <p:cNvPr id="215" name="Don’t let a negative prevailing mood sway…"/>
          <p:cNvSpPr txBox="1">
            <a:spLocks noGrp="1"/>
          </p:cNvSpPr>
          <p:nvPr>
            <p:ph type="title"/>
          </p:nvPr>
        </p:nvSpPr>
        <p:spPr>
          <a:xfrm>
            <a:off x="3687889" y="1206499"/>
            <a:ext cx="17395761" cy="4585556"/>
          </a:xfrm>
          <a:prstGeom prst="rect">
            <a:avLst/>
          </a:prstGeom>
        </p:spPr>
        <p:txBody>
          <a:bodyPr/>
          <a:lstStyle/>
          <a:p>
            <a:pPr defTabSz="457200">
              <a:lnSpc>
                <a:spcPts val="9600"/>
              </a:lnSpc>
              <a:spcBef>
                <a:spcPts val="1000"/>
              </a:spcBef>
              <a:defRPr sz="7000" b="0" spc="0">
                <a:solidFill>
                  <a:srgbClr val="EACBD0"/>
                </a:solidFill>
                <a:latin typeface="Yu Mincho Regular"/>
                <a:ea typeface="Yu Mincho Regular"/>
                <a:cs typeface="Yu Mincho Regular"/>
                <a:sym typeface="Yu Mincho Regular"/>
              </a:defRPr>
            </a:pPr>
            <a:r>
              <a:t>Don’t let a negative prevailing mood sway </a:t>
            </a:r>
          </a:p>
          <a:p>
            <a:pPr defTabSz="457200">
              <a:lnSpc>
                <a:spcPts val="9600"/>
              </a:lnSpc>
              <a:spcBef>
                <a:spcPts val="1000"/>
              </a:spcBef>
              <a:defRPr sz="7000" b="0" spc="0">
                <a:solidFill>
                  <a:srgbClr val="EACBD0"/>
                </a:solidFill>
                <a:latin typeface="Yu Mincho Regular"/>
                <a:ea typeface="Yu Mincho Regular"/>
                <a:cs typeface="Yu Mincho Regular"/>
                <a:sym typeface="Yu Mincho Regular"/>
              </a:defRPr>
            </a:pPr>
            <a:r>
              <a:t>your thinking.</a:t>
            </a:r>
            <a:endParaRPr>
              <a:solidFill>
                <a:srgbClr val="000000"/>
              </a:solidFill>
              <a:latin typeface="Times Roman"/>
              <a:ea typeface="Times Roman"/>
              <a:cs typeface="Times Roman"/>
              <a:sym typeface="Times Roman"/>
            </a:endParaRPr>
          </a:p>
        </p:txBody>
      </p:sp>
      <p:pic>
        <p:nvPicPr>
          <p:cNvPr id="216" name="FinTech-logoAsset 1.png" descr="FinTech-logoAsset 1.png"/>
          <p:cNvPicPr>
            <a:picLocks noChangeAspect="1"/>
          </p:cNvPicPr>
          <p:nvPr/>
        </p:nvPicPr>
        <p:blipFill>
          <a:blip r:embed="rId2">
            <a:alphaModFix amt="13000"/>
          </a:blip>
          <a:stretch>
            <a:fillRect/>
          </a:stretch>
        </p:blipFill>
        <p:spPr>
          <a:xfrm>
            <a:off x="9309279" y="4401375"/>
            <a:ext cx="5103685" cy="4913249"/>
          </a:xfrm>
          <a:prstGeom prst="rect">
            <a:avLst/>
          </a:prstGeom>
          <a:ln w="12700">
            <a:miter lim="400000"/>
          </a:ln>
        </p:spPr>
      </p:pic>
      <p:sp>
        <p:nvSpPr>
          <p:cNvPr id="217" name="Line"/>
          <p:cNvSpPr/>
          <p:nvPr/>
        </p:nvSpPr>
        <p:spPr>
          <a:xfrm flipV="1">
            <a:off x="3033197" y="781556"/>
            <a:ext cx="1" cy="1905001"/>
          </a:xfrm>
          <a:prstGeom prst="line">
            <a:avLst/>
          </a:prstGeom>
          <a:ln w="25400">
            <a:solidFill>
              <a:srgbClr val="E6147A"/>
            </a:solidFill>
            <a:miter lim="400000"/>
          </a:ln>
        </p:spPr>
        <p:txBody>
          <a:bodyPr lIns="50800" tIns="50800" rIns="50800" bIns="50800" anchor="ctr"/>
          <a:lstStyle/>
          <a:p>
            <a:endParaRPr/>
          </a:p>
        </p:txBody>
      </p:sp>
      <p:sp>
        <p:nvSpPr>
          <p:cNvPr id="218" name="05"/>
          <p:cNvSpPr txBox="1"/>
          <p:nvPr/>
        </p:nvSpPr>
        <p:spPr>
          <a:xfrm>
            <a:off x="1576425" y="1206500"/>
            <a:ext cx="1071714" cy="1435100"/>
          </a:xfrm>
          <a:prstGeom prst="rect">
            <a:avLst/>
          </a:prstGeom>
          <a:solidFill>
            <a:srgbClr val="10023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defTabSz="825500">
              <a:defRPr sz="7000">
                <a:solidFill>
                  <a:srgbClr val="EACBD0"/>
                </a:solidFill>
                <a:latin typeface="Agency FB"/>
                <a:ea typeface="Agency FB"/>
                <a:cs typeface="Agency FB"/>
                <a:sym typeface="Agency FB"/>
              </a:defRPr>
            </a:lvl1pPr>
          </a:lstStyle>
          <a:p>
            <a:r>
              <a:rPr dirty="0"/>
              <a:t>05</a:t>
            </a:r>
          </a:p>
        </p:txBody>
      </p:sp>
      <p:grpSp>
        <p:nvGrpSpPr>
          <p:cNvPr id="4" name="Group 3">
            <a:extLst>
              <a:ext uri="{FF2B5EF4-FFF2-40B4-BE49-F238E27FC236}">
                <a16:creationId xmlns:a16="http://schemas.microsoft.com/office/drawing/2014/main" id="{16FBBBD8-A7E9-BF8A-C58F-6B26F63AA91A}"/>
              </a:ext>
            </a:extLst>
          </p:cNvPr>
          <p:cNvGrpSpPr/>
          <p:nvPr/>
        </p:nvGrpSpPr>
        <p:grpSpPr>
          <a:xfrm>
            <a:off x="2837737" y="5111581"/>
            <a:ext cx="18719620" cy="1270001"/>
            <a:chOff x="2837737" y="5111581"/>
            <a:chExt cx="18719620" cy="1270001"/>
          </a:xfrm>
        </p:grpSpPr>
        <p:sp>
          <p:nvSpPr>
            <p:cNvPr id="219" name="01  Panicking about major downturns in the market is just as dangerous as being swept away by…"/>
            <p:cNvSpPr/>
            <p:nvPr/>
          </p:nvSpPr>
          <p:spPr>
            <a:xfrm>
              <a:off x="2837737" y="5111581"/>
              <a:ext cx="18719620" cy="1270001"/>
            </a:xfrm>
            <a:prstGeom prst="roundRect">
              <a:avLst>
                <a:gd name="adj" fmla="val 15000"/>
              </a:avLst>
            </a:prstGeom>
            <a:solidFill>
              <a:srgbClr val="FFFFFF"/>
            </a:solidFill>
            <a:ln w="12700">
              <a:miter lim="400000"/>
            </a:ln>
            <a:effectLst>
              <a:reflection stA="15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r>
                <a:rPr dirty="0">
                  <a:solidFill>
                    <a:srgbClr val="806883"/>
                  </a:solidFill>
                  <a:latin typeface="Avenir Heavy"/>
                  <a:ea typeface="Avenir Heavy"/>
                  <a:cs typeface="Avenir Heavy"/>
                  <a:sym typeface="Avenir Heavy"/>
                </a:rPr>
                <a:t>01</a:t>
              </a:r>
              <a:r>
                <a:rPr dirty="0"/>
                <a:t> </a:t>
              </a:r>
              <a:r>
                <a:rPr lang="en-US" dirty="0"/>
                <a:t> </a:t>
              </a:r>
              <a:r>
                <a:rPr dirty="0"/>
                <a:t> Panicking about major downturns in the market is just as dangerous as being swept away by</a:t>
              </a:r>
            </a:p>
            <a:p>
              <a:pPr lvl="1" algn="l" defTabSz="825500">
                <a:defRPr sz="3000">
                  <a:solidFill>
                    <a:srgbClr val="100230"/>
                  </a:solidFill>
                  <a:latin typeface="Avenir Book"/>
                  <a:ea typeface="Avenir Book"/>
                  <a:cs typeface="Avenir Book"/>
                  <a:sym typeface="Avenir Book"/>
                </a:defRPr>
              </a:pPr>
              <a:r>
                <a:rPr dirty="0"/>
                <a:t>      </a:t>
              </a:r>
              <a:r>
                <a:rPr lang="en-US" dirty="0"/>
                <a:t> </a:t>
              </a:r>
              <a:r>
                <a:rPr dirty="0"/>
                <a:t>excitement and greed.</a:t>
              </a:r>
              <a:endParaRPr dirty="0">
                <a:solidFill>
                  <a:srgbClr val="000000"/>
                </a:solidFill>
                <a:latin typeface="Times Roman"/>
                <a:ea typeface="Times Roman"/>
                <a:cs typeface="Times Roman"/>
                <a:sym typeface="Times Roman"/>
              </a:endParaRPr>
            </a:p>
          </p:txBody>
        </p:sp>
        <p:sp>
          <p:nvSpPr>
            <p:cNvPr id="220" name="Line"/>
            <p:cNvSpPr/>
            <p:nvPr/>
          </p:nvSpPr>
          <p:spPr>
            <a:xfrm flipV="1">
              <a:off x="2889783" y="5487995"/>
              <a:ext cx="1" cy="517173"/>
            </a:xfrm>
            <a:prstGeom prst="line">
              <a:avLst/>
            </a:prstGeom>
            <a:ln w="127000">
              <a:solidFill>
                <a:srgbClr val="26F700"/>
              </a:solidFill>
              <a:miter lim="400000"/>
            </a:ln>
          </p:spPr>
          <p:txBody>
            <a:bodyPr lIns="50800" tIns="50800" rIns="50800" bIns="50800" anchor="ctr"/>
            <a:lstStyle/>
            <a:p>
              <a:endParaRPr/>
            </a:p>
          </p:txBody>
        </p:sp>
      </p:grpSp>
      <p:grpSp>
        <p:nvGrpSpPr>
          <p:cNvPr id="3" name="Group 2">
            <a:extLst>
              <a:ext uri="{FF2B5EF4-FFF2-40B4-BE49-F238E27FC236}">
                <a16:creationId xmlns:a16="http://schemas.microsoft.com/office/drawing/2014/main" id="{01A9B76F-E67F-90E3-0BC8-F23CA62C075B}"/>
              </a:ext>
            </a:extLst>
          </p:cNvPr>
          <p:cNvGrpSpPr/>
          <p:nvPr/>
        </p:nvGrpSpPr>
        <p:grpSpPr>
          <a:xfrm>
            <a:off x="2827004" y="7070263"/>
            <a:ext cx="18719620" cy="1270001"/>
            <a:chOff x="2827004" y="7070263"/>
            <a:chExt cx="18719620" cy="1270001"/>
          </a:xfrm>
        </p:grpSpPr>
        <p:sp>
          <p:nvSpPr>
            <p:cNvPr id="221" name="02  Even ‘stressed’ market phases can produce remarkable opportunities."/>
            <p:cNvSpPr/>
            <p:nvPr/>
          </p:nvSpPr>
          <p:spPr>
            <a:xfrm>
              <a:off x="2827004" y="7070263"/>
              <a:ext cx="18719620" cy="1270001"/>
            </a:xfrm>
            <a:prstGeom prst="roundRect">
              <a:avLst>
                <a:gd name="adj" fmla="val 15000"/>
              </a:avLst>
            </a:prstGeom>
            <a:solidFill>
              <a:srgbClr val="FFFFFF"/>
            </a:solidFill>
            <a:ln w="12700">
              <a:miter lim="400000"/>
            </a:ln>
            <a:effectLst>
              <a:reflection stA="15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r>
                <a:rPr dirty="0">
                  <a:solidFill>
                    <a:srgbClr val="806883"/>
                  </a:solidFill>
                  <a:latin typeface="Avenir Heavy"/>
                  <a:ea typeface="Avenir Heavy"/>
                  <a:cs typeface="Avenir Heavy"/>
                  <a:sym typeface="Avenir Heavy"/>
                </a:rPr>
                <a:t>02</a:t>
              </a:r>
              <a:r>
                <a:rPr dirty="0"/>
                <a:t>  </a:t>
              </a:r>
              <a:r>
                <a:rPr lang="en-US" dirty="0"/>
                <a:t> </a:t>
              </a:r>
              <a:r>
                <a:rPr dirty="0"/>
                <a:t>Even ‘stressed’ market phases can produce remarkable opportunities.</a:t>
              </a:r>
            </a:p>
          </p:txBody>
        </p:sp>
        <p:sp>
          <p:nvSpPr>
            <p:cNvPr id="222" name="Line"/>
            <p:cNvSpPr/>
            <p:nvPr/>
          </p:nvSpPr>
          <p:spPr>
            <a:xfrm flipV="1">
              <a:off x="2889783" y="7446677"/>
              <a:ext cx="1" cy="517173"/>
            </a:xfrm>
            <a:prstGeom prst="line">
              <a:avLst/>
            </a:prstGeom>
            <a:ln w="127000">
              <a:solidFill>
                <a:srgbClr val="26F700"/>
              </a:solidFill>
              <a:miter lim="400000"/>
            </a:ln>
          </p:spPr>
          <p:txBody>
            <a:bodyPr lIns="50800" tIns="50800" rIns="50800" bIns="50800" anchor="ctr"/>
            <a:lstStyle/>
            <a:p>
              <a:endParaRPr/>
            </a:p>
          </p:txBody>
        </p:sp>
      </p:grpSp>
      <p:grpSp>
        <p:nvGrpSpPr>
          <p:cNvPr id="7" name="Group 6">
            <a:extLst>
              <a:ext uri="{FF2B5EF4-FFF2-40B4-BE49-F238E27FC236}">
                <a16:creationId xmlns:a16="http://schemas.microsoft.com/office/drawing/2014/main" id="{AECAE9D8-28EE-4E78-202D-5B4EAAAC17B2}"/>
              </a:ext>
            </a:extLst>
          </p:cNvPr>
          <p:cNvGrpSpPr/>
          <p:nvPr/>
        </p:nvGrpSpPr>
        <p:grpSpPr>
          <a:xfrm>
            <a:off x="2838098" y="9028945"/>
            <a:ext cx="18719619" cy="2612493"/>
            <a:chOff x="2838098" y="9028945"/>
            <a:chExt cx="18719619" cy="2612493"/>
          </a:xfrm>
        </p:grpSpPr>
        <p:sp>
          <p:nvSpPr>
            <p:cNvPr id="223" name="03  Overall, it can be said that it is never wise to prematurely redistribute your portfolio on the basis…"/>
            <p:cNvSpPr/>
            <p:nvPr/>
          </p:nvSpPr>
          <p:spPr>
            <a:xfrm>
              <a:off x="2838098" y="9028945"/>
              <a:ext cx="18719619" cy="2612493"/>
            </a:xfrm>
            <a:prstGeom prst="roundRect">
              <a:avLst>
                <a:gd name="adj" fmla="val 7292"/>
              </a:avLst>
            </a:prstGeom>
            <a:solidFill>
              <a:srgbClr val="FFFFFF"/>
            </a:solidFill>
            <a:ln w="12700">
              <a:miter lim="400000"/>
            </a:ln>
            <a:effectLst>
              <a:reflection stA="14734"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r>
                <a:rPr dirty="0">
                  <a:solidFill>
                    <a:srgbClr val="806883"/>
                  </a:solidFill>
                  <a:latin typeface="Avenir Heavy"/>
                  <a:ea typeface="Avenir Heavy"/>
                  <a:cs typeface="Avenir Heavy"/>
                  <a:sym typeface="Avenir Heavy"/>
                </a:rPr>
                <a:t>03</a:t>
              </a:r>
              <a:r>
                <a:rPr dirty="0"/>
                <a:t>  </a:t>
              </a:r>
              <a:r>
                <a:rPr lang="en-US" dirty="0"/>
                <a:t> </a:t>
              </a:r>
              <a:r>
                <a:rPr dirty="0"/>
                <a:t>Overall, it can be said that it is never wise to prematurely redistribute your portfolio on the basis </a:t>
              </a:r>
            </a:p>
            <a:p>
              <a:pPr lvl="1" algn="l" defTabSz="825500">
                <a:defRPr sz="3000">
                  <a:solidFill>
                    <a:srgbClr val="100230"/>
                  </a:solidFill>
                  <a:latin typeface="Avenir Book"/>
                  <a:ea typeface="Avenir Book"/>
                  <a:cs typeface="Avenir Book"/>
                  <a:sym typeface="Avenir Book"/>
                </a:defRPr>
              </a:pPr>
              <a:r>
                <a:rPr dirty="0"/>
                <a:t>      </a:t>
              </a:r>
              <a:r>
                <a:rPr lang="en-US" dirty="0"/>
                <a:t> </a:t>
              </a:r>
              <a:r>
                <a:rPr dirty="0"/>
                <a:t>of the latest fad (be it positive or negative) - doing so can significantly hinder your portfolio</a:t>
              </a:r>
            </a:p>
            <a:p>
              <a:pPr lvl="1" algn="l" defTabSz="825500">
                <a:defRPr sz="3000">
                  <a:solidFill>
                    <a:srgbClr val="100230"/>
                  </a:solidFill>
                  <a:latin typeface="Avenir Book"/>
                  <a:ea typeface="Avenir Book"/>
                  <a:cs typeface="Avenir Book"/>
                  <a:sym typeface="Avenir Book"/>
                </a:defRPr>
              </a:pPr>
              <a:r>
                <a:rPr dirty="0"/>
                <a:t>      </a:t>
              </a:r>
              <a:r>
                <a:rPr lang="en-US" dirty="0"/>
                <a:t> </a:t>
              </a:r>
              <a:r>
                <a:rPr dirty="0"/>
                <a:t>performance.</a:t>
              </a:r>
            </a:p>
          </p:txBody>
        </p:sp>
        <p:sp>
          <p:nvSpPr>
            <p:cNvPr id="224" name="Line"/>
            <p:cNvSpPr/>
            <p:nvPr/>
          </p:nvSpPr>
          <p:spPr>
            <a:xfrm flipV="1">
              <a:off x="2900876" y="9515850"/>
              <a:ext cx="1" cy="1638683"/>
            </a:xfrm>
            <a:prstGeom prst="line">
              <a:avLst/>
            </a:prstGeom>
            <a:ln w="127000">
              <a:solidFill>
                <a:srgbClr val="26F700"/>
              </a:solidFill>
              <a:miter lim="400000"/>
            </a:ln>
          </p:spPr>
          <p:txBody>
            <a:bodyPr lIns="50800" tIns="50800" rIns="50800" bIns="50800" anchor="ctr"/>
            <a:lstStyle/>
            <a:p>
              <a:endParaRPr/>
            </a:p>
          </p:txBody>
        </p:sp>
      </p:grpSp>
      <p:grpSp>
        <p:nvGrpSpPr>
          <p:cNvPr id="8" name="Group 7">
            <a:extLst>
              <a:ext uri="{FF2B5EF4-FFF2-40B4-BE49-F238E27FC236}">
                <a16:creationId xmlns:a16="http://schemas.microsoft.com/office/drawing/2014/main" id="{80F290A0-83C5-34CF-6143-F8DAD5BBA632}"/>
              </a:ext>
            </a:extLst>
          </p:cNvPr>
          <p:cNvGrpSpPr/>
          <p:nvPr/>
        </p:nvGrpSpPr>
        <p:grpSpPr>
          <a:xfrm>
            <a:off x="21525131" y="954783"/>
            <a:ext cx="1905000" cy="1905000"/>
            <a:chOff x="21525131" y="954783"/>
            <a:chExt cx="1905000" cy="1905000"/>
          </a:xfrm>
        </p:grpSpPr>
        <p:sp>
          <p:nvSpPr>
            <p:cNvPr id="19" name="Teardrop 18">
              <a:extLst>
                <a:ext uri="{FF2B5EF4-FFF2-40B4-BE49-F238E27FC236}">
                  <a16:creationId xmlns:a16="http://schemas.microsoft.com/office/drawing/2014/main" id="{D3DFBBB1-870E-242E-555D-D49C9F6B3785}"/>
                </a:ext>
              </a:extLst>
            </p:cNvPr>
            <p:cNvSpPr/>
            <p:nvPr/>
          </p:nvSpPr>
          <p:spPr>
            <a:xfrm>
              <a:off x="21525131" y="954783"/>
              <a:ext cx="1905000" cy="1905000"/>
            </a:xfrm>
            <a:prstGeom prst="teardrop">
              <a:avLst/>
            </a:prstGeom>
            <a:noFill/>
            <a:ln w="28575">
              <a:solidFill>
                <a:srgbClr val="25F800"/>
              </a:solidFill>
            </a:ln>
            <a:effectLst>
              <a:glow rad="228600">
                <a:schemeClr val="accent3">
                  <a:satMod val="175000"/>
                  <a:alpha val="40000"/>
                </a:schemeClr>
              </a:glow>
              <a:reflection stA="52000" endPos="30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solidFill>
                  <a:srgbClr val="EACBD0"/>
                </a:solidFill>
                <a:highlight>
                  <a:srgbClr val="00FF00"/>
                </a:highlight>
              </a:endParaRPr>
            </a:p>
          </p:txBody>
        </p:sp>
        <p:pic>
          <p:nvPicPr>
            <p:cNvPr id="20" name="Graphic 19">
              <a:extLst>
                <a:ext uri="{FF2B5EF4-FFF2-40B4-BE49-F238E27FC236}">
                  <a16:creationId xmlns:a16="http://schemas.microsoft.com/office/drawing/2014/main" id="{F656A72C-AEA4-933D-4C88-D570D539F5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943031" y="1372683"/>
              <a:ext cx="1069200" cy="1069200"/>
            </a:xfrm>
            <a:prstGeom prst="rect">
              <a:avLst/>
            </a:prstGeom>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8"/>
                                        </p:tgtEl>
                                        <p:attrNameLst>
                                          <p:attrName>style.visibility</p:attrName>
                                        </p:attrNameLst>
                                      </p:cBhvr>
                                      <p:to>
                                        <p:strVal val="visible"/>
                                      </p:to>
                                    </p:set>
                                    <p:anim calcmode="lin" valueType="num">
                                      <p:cBhvr additive="base">
                                        <p:cTn id="7" dur="500" fill="hold"/>
                                        <p:tgtEl>
                                          <p:spTgt spid="218"/>
                                        </p:tgtEl>
                                        <p:attrNameLst>
                                          <p:attrName>ppt_x</p:attrName>
                                        </p:attrNameLst>
                                      </p:cBhvr>
                                      <p:tavLst>
                                        <p:tav tm="0">
                                          <p:val>
                                            <p:strVal val="#ppt_x"/>
                                          </p:val>
                                        </p:tav>
                                        <p:tav tm="100000">
                                          <p:val>
                                            <p:strVal val="#ppt_x"/>
                                          </p:val>
                                        </p:tav>
                                      </p:tavLst>
                                    </p:anim>
                                    <p:anim calcmode="lin" valueType="num">
                                      <p:cBhvr additive="base">
                                        <p:cTn id="8" dur="500" fill="hold"/>
                                        <p:tgtEl>
                                          <p:spTgt spid="2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17"/>
                                        </p:tgtEl>
                                        <p:attrNameLst>
                                          <p:attrName>style.visibility</p:attrName>
                                        </p:attrNameLst>
                                      </p:cBhvr>
                                      <p:to>
                                        <p:strVal val="visible"/>
                                      </p:to>
                                    </p:set>
                                    <p:anim calcmode="lin" valueType="num">
                                      <p:cBhvr additive="base">
                                        <p:cTn id="12" dur="500" fill="hold"/>
                                        <p:tgtEl>
                                          <p:spTgt spid="217"/>
                                        </p:tgtEl>
                                        <p:attrNameLst>
                                          <p:attrName>ppt_x</p:attrName>
                                        </p:attrNameLst>
                                      </p:cBhvr>
                                      <p:tavLst>
                                        <p:tav tm="0">
                                          <p:val>
                                            <p:strVal val="#ppt_x"/>
                                          </p:val>
                                        </p:tav>
                                        <p:tav tm="100000">
                                          <p:val>
                                            <p:strVal val="#ppt_x"/>
                                          </p:val>
                                        </p:tav>
                                      </p:tavLst>
                                    </p:anim>
                                    <p:anim calcmode="lin" valueType="num">
                                      <p:cBhvr additive="base">
                                        <p:cTn id="13" dur="500" fill="hold"/>
                                        <p:tgtEl>
                                          <p:spTgt spid="21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15"/>
                                        </p:tgtEl>
                                        <p:attrNameLst>
                                          <p:attrName>style.visibility</p:attrName>
                                        </p:attrNameLst>
                                      </p:cBhvr>
                                      <p:to>
                                        <p:strVal val="visible"/>
                                      </p:to>
                                    </p:set>
                                    <p:anim calcmode="lin" valueType="num">
                                      <p:cBhvr additive="base">
                                        <p:cTn id="17" dur="500" fill="hold"/>
                                        <p:tgtEl>
                                          <p:spTgt spid="215"/>
                                        </p:tgtEl>
                                        <p:attrNameLst>
                                          <p:attrName>ppt_x</p:attrName>
                                        </p:attrNameLst>
                                      </p:cBhvr>
                                      <p:tavLst>
                                        <p:tav tm="0">
                                          <p:val>
                                            <p:strVal val="#ppt_x"/>
                                          </p:val>
                                        </p:tav>
                                        <p:tav tm="100000">
                                          <p:val>
                                            <p:strVal val="#ppt_x"/>
                                          </p:val>
                                        </p:tav>
                                      </p:tavLst>
                                    </p:anim>
                                    <p:anim calcmode="lin" valueType="num">
                                      <p:cBhvr additive="base">
                                        <p:cTn id="18" dur="500" fill="hold"/>
                                        <p:tgtEl>
                                          <p:spTgt spid="215"/>
                                        </p:tgtEl>
                                        <p:attrNameLst>
                                          <p:attrName>ppt_y</p:attrName>
                                        </p:attrNameLst>
                                      </p:cBhvr>
                                      <p:tavLst>
                                        <p:tav tm="0">
                                          <p:val>
                                            <p:strVal val="0-#ppt_h/2"/>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0-#ppt_w/2"/>
                                          </p:val>
                                        </p:tav>
                                        <p:tav tm="100000">
                                          <p:val>
                                            <p:strVal val="#ppt_x"/>
                                          </p:val>
                                        </p:tav>
                                      </p:tavLst>
                                    </p:anim>
                                    <p:anim calcmode="lin" valueType="num">
                                      <p:cBhvr additive="base">
                                        <p:cTn id="2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0-#ppt_w/2"/>
                                          </p:val>
                                        </p:tav>
                                        <p:tav tm="100000">
                                          <p:val>
                                            <p:strVal val="#ppt_x"/>
                                          </p:val>
                                        </p:tav>
                                      </p:tavLst>
                                    </p:anim>
                                    <p:anim calcmode="lin" valueType="num">
                                      <p:cBhvr additive="base">
                                        <p:cTn id="3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0-#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P spid="217" grpId="0" animBg="1"/>
      <p:bldP spid="2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00230"/>
        </a:solidFill>
        <a:effectLst/>
      </p:bgPr>
    </p:bg>
    <p:spTree>
      <p:nvGrpSpPr>
        <p:cNvPr id="1" name=""/>
        <p:cNvGrpSpPr/>
        <p:nvPr/>
      </p:nvGrpSpPr>
      <p:grpSpPr>
        <a:xfrm>
          <a:off x="0" y="0"/>
          <a:ext cx="0" cy="0"/>
          <a:chOff x="0" y="0"/>
          <a:chExt cx="0" cy="0"/>
        </a:xfrm>
      </p:grpSpPr>
      <p:sp>
        <p:nvSpPr>
          <p:cNvPr id="215" name="Don’t let a negative prevailing mood sway…"/>
          <p:cNvSpPr txBox="1">
            <a:spLocks noGrp="1"/>
          </p:cNvSpPr>
          <p:nvPr>
            <p:ph type="title"/>
          </p:nvPr>
        </p:nvSpPr>
        <p:spPr>
          <a:xfrm>
            <a:off x="3687889" y="1206499"/>
            <a:ext cx="17395761" cy="1480058"/>
          </a:xfrm>
          <a:prstGeom prst="rect">
            <a:avLst/>
          </a:prstGeom>
        </p:spPr>
        <p:txBody>
          <a:bodyPr/>
          <a:lstStyle/>
          <a:p>
            <a:pPr defTabSz="457200">
              <a:lnSpc>
                <a:spcPts val="9600"/>
              </a:lnSpc>
              <a:spcBef>
                <a:spcPts val="1000"/>
              </a:spcBef>
              <a:defRPr sz="7000" b="0" spc="0">
                <a:solidFill>
                  <a:srgbClr val="EACBD0"/>
                </a:solidFill>
                <a:latin typeface="Yu Mincho Regular"/>
                <a:ea typeface="Yu Mincho Regular"/>
                <a:cs typeface="Yu Mincho Regular"/>
                <a:sym typeface="Yu Mincho Regular"/>
              </a:defRPr>
            </a:pPr>
            <a:r>
              <a:rPr lang="en-IN" dirty="0"/>
              <a:t>Never invest in ‘sure-fire’ tips.</a:t>
            </a:r>
            <a:endParaRPr dirty="0">
              <a:solidFill>
                <a:srgbClr val="000000"/>
              </a:solidFill>
              <a:latin typeface="Times Roman"/>
              <a:ea typeface="Times Roman"/>
              <a:cs typeface="Times Roman"/>
              <a:sym typeface="Times Roman"/>
            </a:endParaRPr>
          </a:p>
        </p:txBody>
      </p:sp>
      <p:pic>
        <p:nvPicPr>
          <p:cNvPr id="216" name="FinTech-logoAsset 1.png" descr="FinTech-logoAsset 1.png"/>
          <p:cNvPicPr>
            <a:picLocks noChangeAspect="1"/>
          </p:cNvPicPr>
          <p:nvPr/>
        </p:nvPicPr>
        <p:blipFill>
          <a:blip r:embed="rId2">
            <a:alphaModFix amt="13000"/>
          </a:blip>
          <a:stretch>
            <a:fillRect/>
          </a:stretch>
        </p:blipFill>
        <p:spPr>
          <a:xfrm>
            <a:off x="9309279" y="4401375"/>
            <a:ext cx="5103685" cy="4913249"/>
          </a:xfrm>
          <a:prstGeom prst="rect">
            <a:avLst/>
          </a:prstGeom>
          <a:ln w="12700">
            <a:miter lim="400000"/>
          </a:ln>
        </p:spPr>
      </p:pic>
      <p:sp>
        <p:nvSpPr>
          <p:cNvPr id="217" name="Line"/>
          <p:cNvSpPr/>
          <p:nvPr/>
        </p:nvSpPr>
        <p:spPr>
          <a:xfrm flipV="1">
            <a:off x="3033197" y="781556"/>
            <a:ext cx="1" cy="1905001"/>
          </a:xfrm>
          <a:prstGeom prst="line">
            <a:avLst/>
          </a:prstGeom>
          <a:ln w="25400">
            <a:solidFill>
              <a:srgbClr val="E6147A"/>
            </a:solidFill>
            <a:miter lim="400000"/>
          </a:ln>
        </p:spPr>
        <p:txBody>
          <a:bodyPr lIns="50800" tIns="50800" rIns="50800" bIns="50800" anchor="ctr"/>
          <a:lstStyle/>
          <a:p>
            <a:endParaRPr/>
          </a:p>
        </p:txBody>
      </p:sp>
      <p:sp>
        <p:nvSpPr>
          <p:cNvPr id="218" name="05"/>
          <p:cNvSpPr txBox="1"/>
          <p:nvPr/>
        </p:nvSpPr>
        <p:spPr>
          <a:xfrm>
            <a:off x="1576425" y="1206500"/>
            <a:ext cx="1071714" cy="1435100"/>
          </a:xfrm>
          <a:prstGeom prst="rect">
            <a:avLst/>
          </a:prstGeom>
          <a:solidFill>
            <a:srgbClr val="10023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defTabSz="825500">
              <a:defRPr sz="7000">
                <a:solidFill>
                  <a:srgbClr val="EACBD0"/>
                </a:solidFill>
                <a:latin typeface="Agency FB"/>
                <a:ea typeface="Agency FB"/>
                <a:cs typeface="Agency FB"/>
                <a:sym typeface="Agency FB"/>
              </a:defRPr>
            </a:lvl1pPr>
          </a:lstStyle>
          <a:p>
            <a:r>
              <a:rPr lang="en-IN" dirty="0"/>
              <a:t>06</a:t>
            </a:r>
            <a:endParaRPr dirty="0"/>
          </a:p>
        </p:txBody>
      </p:sp>
      <p:grpSp>
        <p:nvGrpSpPr>
          <p:cNvPr id="4" name="Group 3">
            <a:extLst>
              <a:ext uri="{FF2B5EF4-FFF2-40B4-BE49-F238E27FC236}">
                <a16:creationId xmlns:a16="http://schemas.microsoft.com/office/drawing/2014/main" id="{73F7D40E-789F-E76E-9345-4B699684C601}"/>
              </a:ext>
            </a:extLst>
          </p:cNvPr>
          <p:cNvGrpSpPr/>
          <p:nvPr/>
        </p:nvGrpSpPr>
        <p:grpSpPr>
          <a:xfrm>
            <a:off x="2837737" y="4740442"/>
            <a:ext cx="18719620" cy="2117559"/>
            <a:chOff x="2837737" y="4740442"/>
            <a:chExt cx="18719620" cy="2117559"/>
          </a:xfrm>
        </p:grpSpPr>
        <p:sp>
          <p:nvSpPr>
            <p:cNvPr id="219" name="01  Panicking about major downturns in the market is just as dangerous as being swept away by…"/>
            <p:cNvSpPr/>
            <p:nvPr/>
          </p:nvSpPr>
          <p:spPr>
            <a:xfrm>
              <a:off x="2837737" y="4740442"/>
              <a:ext cx="18719620" cy="2117559"/>
            </a:xfrm>
            <a:prstGeom prst="roundRect">
              <a:avLst>
                <a:gd name="adj" fmla="val 15000"/>
              </a:avLst>
            </a:prstGeom>
            <a:solidFill>
              <a:srgbClr val="FFFFFF"/>
            </a:solidFill>
            <a:ln w="12700">
              <a:miter lim="400000"/>
            </a:ln>
            <a:effectLst>
              <a:reflection stA="15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r>
                <a:rPr dirty="0">
                  <a:solidFill>
                    <a:srgbClr val="806883"/>
                  </a:solidFill>
                  <a:latin typeface="Avenir Heavy"/>
                  <a:ea typeface="Avenir Heavy"/>
                  <a:cs typeface="Avenir Heavy"/>
                  <a:sym typeface="Avenir Heavy"/>
                </a:rPr>
                <a:t>01</a:t>
              </a:r>
              <a:r>
                <a:rPr dirty="0"/>
                <a:t> </a:t>
              </a:r>
              <a:r>
                <a:rPr lang="en-US" dirty="0"/>
                <a:t> </a:t>
              </a:r>
              <a:r>
                <a:rPr dirty="0"/>
                <a:t> </a:t>
              </a:r>
              <a:r>
                <a:rPr lang="en-IN" dirty="0"/>
                <a:t>You are sure to have friends, neighbours or supposed financial consultants who have recommended</a:t>
              </a:r>
            </a:p>
            <a:p>
              <a:pPr lvl="1" algn="l" defTabSz="825500">
                <a:defRPr sz="3000">
                  <a:solidFill>
                    <a:srgbClr val="100230"/>
                  </a:solidFill>
                  <a:latin typeface="Avenir Book"/>
                  <a:ea typeface="Avenir Book"/>
                  <a:cs typeface="Avenir Book"/>
                  <a:sym typeface="Avenir Book"/>
                </a:defRPr>
              </a:pPr>
              <a:r>
                <a:rPr lang="en-IN" dirty="0"/>
                <a:t>       shares, precious metals or equity investments that ‘cannot fail’ and are guaranteed to produce high</a:t>
              </a:r>
            </a:p>
            <a:p>
              <a:pPr lvl="1" algn="l" defTabSz="825500">
                <a:defRPr sz="3000">
                  <a:solidFill>
                    <a:srgbClr val="100230"/>
                  </a:solidFill>
                  <a:latin typeface="Avenir Book"/>
                  <a:ea typeface="Avenir Book"/>
                  <a:cs typeface="Avenir Book"/>
                  <a:sym typeface="Avenir Book"/>
                </a:defRPr>
              </a:pPr>
              <a:r>
                <a:rPr lang="en-IN" dirty="0"/>
                <a:t>       profits.</a:t>
              </a:r>
            </a:p>
          </p:txBody>
        </p:sp>
        <p:sp>
          <p:nvSpPr>
            <p:cNvPr id="220" name="Line"/>
            <p:cNvSpPr/>
            <p:nvPr/>
          </p:nvSpPr>
          <p:spPr>
            <a:xfrm flipV="1">
              <a:off x="2889784" y="5249509"/>
              <a:ext cx="0" cy="1099424"/>
            </a:xfrm>
            <a:prstGeom prst="line">
              <a:avLst/>
            </a:prstGeom>
            <a:ln w="127000">
              <a:solidFill>
                <a:srgbClr val="26F700"/>
              </a:solidFill>
              <a:miter lim="400000"/>
            </a:ln>
          </p:spPr>
          <p:txBody>
            <a:bodyPr lIns="50800" tIns="50800" rIns="50800" bIns="50800" anchor="ctr"/>
            <a:lstStyle/>
            <a:p>
              <a:endParaRPr/>
            </a:p>
          </p:txBody>
        </p:sp>
      </p:grpSp>
      <p:grpSp>
        <p:nvGrpSpPr>
          <p:cNvPr id="5" name="Group 4">
            <a:extLst>
              <a:ext uri="{FF2B5EF4-FFF2-40B4-BE49-F238E27FC236}">
                <a16:creationId xmlns:a16="http://schemas.microsoft.com/office/drawing/2014/main" id="{FD495A06-98C4-53D4-9552-9A8E56B44534}"/>
              </a:ext>
            </a:extLst>
          </p:cNvPr>
          <p:cNvGrpSpPr/>
          <p:nvPr/>
        </p:nvGrpSpPr>
        <p:grpSpPr>
          <a:xfrm>
            <a:off x="2837737" y="7515491"/>
            <a:ext cx="18719620" cy="1270001"/>
            <a:chOff x="2837737" y="7515491"/>
            <a:chExt cx="18719620" cy="1270001"/>
          </a:xfrm>
        </p:grpSpPr>
        <p:sp>
          <p:nvSpPr>
            <p:cNvPr id="221" name="02  Even ‘stressed’ market phases can produce remarkable opportunities."/>
            <p:cNvSpPr/>
            <p:nvPr/>
          </p:nvSpPr>
          <p:spPr>
            <a:xfrm>
              <a:off x="2837737" y="7515491"/>
              <a:ext cx="18719620" cy="1270001"/>
            </a:xfrm>
            <a:prstGeom prst="roundRect">
              <a:avLst>
                <a:gd name="adj" fmla="val 15000"/>
              </a:avLst>
            </a:prstGeom>
            <a:solidFill>
              <a:srgbClr val="FFFFFF"/>
            </a:solidFill>
            <a:ln w="12700">
              <a:miter lim="400000"/>
            </a:ln>
            <a:effectLst>
              <a:reflection stA="15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r>
                <a:rPr dirty="0">
                  <a:solidFill>
                    <a:srgbClr val="806883"/>
                  </a:solidFill>
                  <a:latin typeface="Avenir Heavy"/>
                  <a:ea typeface="Avenir Heavy"/>
                  <a:cs typeface="Avenir Heavy"/>
                  <a:sym typeface="Avenir Heavy"/>
                </a:rPr>
                <a:t>02</a:t>
              </a:r>
              <a:r>
                <a:rPr dirty="0"/>
                <a:t>  </a:t>
              </a:r>
              <a:r>
                <a:rPr lang="en-US" dirty="0"/>
                <a:t> </a:t>
              </a:r>
              <a:r>
                <a:rPr lang="en-IN" dirty="0"/>
                <a:t>The more tempting the odds, the higher the risk in general.</a:t>
              </a:r>
            </a:p>
          </p:txBody>
        </p:sp>
        <p:sp>
          <p:nvSpPr>
            <p:cNvPr id="222" name="Line"/>
            <p:cNvSpPr/>
            <p:nvPr/>
          </p:nvSpPr>
          <p:spPr>
            <a:xfrm flipV="1">
              <a:off x="2889630" y="7891905"/>
              <a:ext cx="1" cy="517173"/>
            </a:xfrm>
            <a:prstGeom prst="line">
              <a:avLst/>
            </a:prstGeom>
            <a:ln w="127000">
              <a:solidFill>
                <a:srgbClr val="26F700"/>
              </a:solidFill>
              <a:miter lim="400000"/>
            </a:ln>
          </p:spPr>
          <p:txBody>
            <a:bodyPr lIns="50800" tIns="50800" rIns="50800" bIns="50800" anchor="ctr"/>
            <a:lstStyle/>
            <a:p>
              <a:endParaRPr/>
            </a:p>
          </p:txBody>
        </p:sp>
      </p:grpSp>
      <p:grpSp>
        <p:nvGrpSpPr>
          <p:cNvPr id="6" name="Group 5">
            <a:extLst>
              <a:ext uri="{FF2B5EF4-FFF2-40B4-BE49-F238E27FC236}">
                <a16:creationId xmlns:a16="http://schemas.microsoft.com/office/drawing/2014/main" id="{677E83FD-900E-ED45-B1F2-E240309DEDC3}"/>
              </a:ext>
            </a:extLst>
          </p:cNvPr>
          <p:cNvGrpSpPr/>
          <p:nvPr/>
        </p:nvGrpSpPr>
        <p:grpSpPr>
          <a:xfrm>
            <a:off x="2832190" y="9345593"/>
            <a:ext cx="18719619" cy="2612493"/>
            <a:chOff x="2832190" y="9345593"/>
            <a:chExt cx="18719619" cy="2612493"/>
          </a:xfrm>
        </p:grpSpPr>
        <p:sp>
          <p:nvSpPr>
            <p:cNvPr id="223" name="03  Overall, it can be said that it is never wise to prematurely redistribute your portfolio on the basis…"/>
            <p:cNvSpPr/>
            <p:nvPr/>
          </p:nvSpPr>
          <p:spPr>
            <a:xfrm>
              <a:off x="2832190" y="9345593"/>
              <a:ext cx="18719619" cy="2612493"/>
            </a:xfrm>
            <a:prstGeom prst="roundRect">
              <a:avLst>
                <a:gd name="adj" fmla="val 7292"/>
              </a:avLst>
            </a:prstGeom>
            <a:solidFill>
              <a:srgbClr val="FFFFFF"/>
            </a:solidFill>
            <a:ln w="12700">
              <a:miter lim="400000"/>
            </a:ln>
            <a:effectLst>
              <a:reflection stA="14734"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1" algn="l" defTabSz="825500">
                <a:defRPr sz="3000">
                  <a:solidFill>
                    <a:srgbClr val="100230"/>
                  </a:solidFill>
                  <a:latin typeface="Avenir Book"/>
                  <a:ea typeface="Avenir Book"/>
                  <a:cs typeface="Avenir Book"/>
                  <a:sym typeface="Avenir Book"/>
                </a:defRPr>
              </a:pPr>
              <a:r>
                <a:rPr dirty="0">
                  <a:solidFill>
                    <a:srgbClr val="806883"/>
                  </a:solidFill>
                  <a:latin typeface="Avenir Heavy"/>
                  <a:ea typeface="Avenir Heavy"/>
                  <a:cs typeface="Avenir Heavy"/>
                  <a:sym typeface="Avenir Heavy"/>
                </a:rPr>
                <a:t>03</a:t>
              </a:r>
              <a:r>
                <a:rPr dirty="0"/>
                <a:t> </a:t>
              </a:r>
              <a:r>
                <a:rPr lang="en-US" dirty="0"/>
                <a:t> </a:t>
              </a:r>
              <a:r>
                <a:rPr dirty="0"/>
                <a:t> </a:t>
              </a:r>
              <a:r>
                <a:rPr lang="en-IN" dirty="0"/>
                <a:t>It may well be the case that the chance-risk ratio can be optimized by intensive and expert</a:t>
              </a:r>
            </a:p>
            <a:p>
              <a:pPr lvl="1" algn="l" defTabSz="825500">
                <a:defRPr sz="3000">
                  <a:solidFill>
                    <a:srgbClr val="100230"/>
                  </a:solidFill>
                  <a:latin typeface="Avenir Book"/>
                  <a:ea typeface="Avenir Book"/>
                  <a:cs typeface="Avenir Book"/>
                  <a:sym typeface="Avenir Book"/>
                </a:defRPr>
              </a:pPr>
              <a:r>
                <a:rPr lang="en-IN" dirty="0"/>
                <a:t>       comparison of the various investment options, as well as ensuring the widest possible capital </a:t>
              </a:r>
            </a:p>
            <a:p>
              <a:pPr lvl="1" algn="l" defTabSz="825500">
                <a:defRPr sz="3000">
                  <a:solidFill>
                    <a:srgbClr val="100230"/>
                  </a:solidFill>
                  <a:latin typeface="Avenir Book"/>
                  <a:ea typeface="Avenir Book"/>
                  <a:cs typeface="Avenir Book"/>
                  <a:sym typeface="Avenir Book"/>
                </a:defRPr>
              </a:pPr>
              <a:r>
                <a:rPr lang="en-IN" dirty="0"/>
                <a:t>       distribution, but the laws of the capital market cannot be taken out of the equation.</a:t>
              </a:r>
            </a:p>
          </p:txBody>
        </p:sp>
        <p:sp>
          <p:nvSpPr>
            <p:cNvPr id="224" name="Line"/>
            <p:cNvSpPr/>
            <p:nvPr/>
          </p:nvSpPr>
          <p:spPr>
            <a:xfrm flipV="1">
              <a:off x="2884082" y="9832498"/>
              <a:ext cx="1" cy="1638683"/>
            </a:xfrm>
            <a:prstGeom prst="line">
              <a:avLst/>
            </a:prstGeom>
            <a:ln w="127000">
              <a:solidFill>
                <a:srgbClr val="26F700"/>
              </a:solidFill>
              <a:miter lim="400000"/>
            </a:ln>
          </p:spPr>
          <p:txBody>
            <a:bodyPr lIns="50800" tIns="50800" rIns="50800" bIns="50800" anchor="ctr"/>
            <a:lstStyle/>
            <a:p>
              <a:endParaRPr/>
            </a:p>
          </p:txBody>
        </p:sp>
      </p:grpSp>
      <p:grpSp>
        <p:nvGrpSpPr>
          <p:cNvPr id="7" name="Group 6">
            <a:extLst>
              <a:ext uri="{FF2B5EF4-FFF2-40B4-BE49-F238E27FC236}">
                <a16:creationId xmlns:a16="http://schemas.microsoft.com/office/drawing/2014/main" id="{DD6DADC3-E3F6-7769-99FD-B602716F124E}"/>
              </a:ext>
            </a:extLst>
          </p:cNvPr>
          <p:cNvGrpSpPr/>
          <p:nvPr/>
        </p:nvGrpSpPr>
        <p:grpSpPr>
          <a:xfrm>
            <a:off x="21525131" y="954783"/>
            <a:ext cx="1905000" cy="1905000"/>
            <a:chOff x="21525131" y="954783"/>
            <a:chExt cx="1905000" cy="1905000"/>
          </a:xfrm>
        </p:grpSpPr>
        <p:sp>
          <p:nvSpPr>
            <p:cNvPr id="20" name="Teardrop 19">
              <a:extLst>
                <a:ext uri="{FF2B5EF4-FFF2-40B4-BE49-F238E27FC236}">
                  <a16:creationId xmlns:a16="http://schemas.microsoft.com/office/drawing/2014/main" id="{25AC91C1-1785-543E-5ECE-8C24638D87A1}"/>
                </a:ext>
              </a:extLst>
            </p:cNvPr>
            <p:cNvSpPr/>
            <p:nvPr/>
          </p:nvSpPr>
          <p:spPr>
            <a:xfrm>
              <a:off x="21525131" y="954783"/>
              <a:ext cx="1905000" cy="1905000"/>
            </a:xfrm>
            <a:prstGeom prst="teardrop">
              <a:avLst/>
            </a:prstGeom>
            <a:noFill/>
            <a:ln w="28575">
              <a:solidFill>
                <a:srgbClr val="25F800"/>
              </a:solidFill>
            </a:ln>
            <a:effectLst>
              <a:glow rad="228600">
                <a:schemeClr val="accent3">
                  <a:satMod val="175000"/>
                  <a:alpha val="40000"/>
                </a:schemeClr>
              </a:glow>
              <a:reflection stA="52000" endPos="30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solidFill>
                  <a:srgbClr val="EACBD0"/>
                </a:solidFill>
                <a:highlight>
                  <a:srgbClr val="00FF00"/>
                </a:highlight>
              </a:endParaRPr>
            </a:p>
          </p:txBody>
        </p:sp>
        <p:pic>
          <p:nvPicPr>
            <p:cNvPr id="21" name="Graphic 20">
              <a:extLst>
                <a:ext uri="{FF2B5EF4-FFF2-40B4-BE49-F238E27FC236}">
                  <a16:creationId xmlns:a16="http://schemas.microsoft.com/office/drawing/2014/main" id="{EA1793D3-31D1-BAAC-5E30-B2492325E1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943031" y="1372683"/>
              <a:ext cx="1069200" cy="1069200"/>
            </a:xfrm>
            <a:prstGeom prst="rect">
              <a:avLst/>
            </a:prstGeom>
          </p:spPr>
        </p:pic>
      </p:grpSp>
    </p:spTree>
    <p:extLst>
      <p:ext uri="{BB962C8B-B14F-4D97-AF65-F5344CB8AC3E}">
        <p14:creationId xmlns:p14="http://schemas.microsoft.com/office/powerpoint/2010/main" val="8623481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8"/>
                                        </p:tgtEl>
                                        <p:attrNameLst>
                                          <p:attrName>style.visibility</p:attrName>
                                        </p:attrNameLst>
                                      </p:cBhvr>
                                      <p:to>
                                        <p:strVal val="visible"/>
                                      </p:to>
                                    </p:set>
                                    <p:anim calcmode="lin" valueType="num">
                                      <p:cBhvr additive="base">
                                        <p:cTn id="7" dur="500" fill="hold"/>
                                        <p:tgtEl>
                                          <p:spTgt spid="218"/>
                                        </p:tgtEl>
                                        <p:attrNameLst>
                                          <p:attrName>ppt_x</p:attrName>
                                        </p:attrNameLst>
                                      </p:cBhvr>
                                      <p:tavLst>
                                        <p:tav tm="0">
                                          <p:val>
                                            <p:strVal val="#ppt_x"/>
                                          </p:val>
                                        </p:tav>
                                        <p:tav tm="100000">
                                          <p:val>
                                            <p:strVal val="#ppt_x"/>
                                          </p:val>
                                        </p:tav>
                                      </p:tavLst>
                                    </p:anim>
                                    <p:anim calcmode="lin" valueType="num">
                                      <p:cBhvr additive="base">
                                        <p:cTn id="8" dur="500" fill="hold"/>
                                        <p:tgtEl>
                                          <p:spTgt spid="2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17"/>
                                        </p:tgtEl>
                                        <p:attrNameLst>
                                          <p:attrName>style.visibility</p:attrName>
                                        </p:attrNameLst>
                                      </p:cBhvr>
                                      <p:to>
                                        <p:strVal val="visible"/>
                                      </p:to>
                                    </p:set>
                                    <p:anim calcmode="lin" valueType="num">
                                      <p:cBhvr additive="base">
                                        <p:cTn id="12" dur="500" fill="hold"/>
                                        <p:tgtEl>
                                          <p:spTgt spid="217"/>
                                        </p:tgtEl>
                                        <p:attrNameLst>
                                          <p:attrName>ppt_x</p:attrName>
                                        </p:attrNameLst>
                                      </p:cBhvr>
                                      <p:tavLst>
                                        <p:tav tm="0">
                                          <p:val>
                                            <p:strVal val="#ppt_x"/>
                                          </p:val>
                                        </p:tav>
                                        <p:tav tm="100000">
                                          <p:val>
                                            <p:strVal val="#ppt_x"/>
                                          </p:val>
                                        </p:tav>
                                      </p:tavLst>
                                    </p:anim>
                                    <p:anim calcmode="lin" valueType="num">
                                      <p:cBhvr additive="base">
                                        <p:cTn id="13" dur="500" fill="hold"/>
                                        <p:tgtEl>
                                          <p:spTgt spid="21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15"/>
                                        </p:tgtEl>
                                        <p:attrNameLst>
                                          <p:attrName>style.visibility</p:attrName>
                                        </p:attrNameLst>
                                      </p:cBhvr>
                                      <p:to>
                                        <p:strVal val="visible"/>
                                      </p:to>
                                    </p:set>
                                    <p:anim calcmode="lin" valueType="num">
                                      <p:cBhvr additive="base">
                                        <p:cTn id="17" dur="500" fill="hold"/>
                                        <p:tgtEl>
                                          <p:spTgt spid="215"/>
                                        </p:tgtEl>
                                        <p:attrNameLst>
                                          <p:attrName>ppt_x</p:attrName>
                                        </p:attrNameLst>
                                      </p:cBhvr>
                                      <p:tavLst>
                                        <p:tav tm="0">
                                          <p:val>
                                            <p:strVal val="#ppt_x"/>
                                          </p:val>
                                        </p:tav>
                                        <p:tav tm="100000">
                                          <p:val>
                                            <p:strVal val="#ppt_x"/>
                                          </p:val>
                                        </p:tav>
                                      </p:tavLst>
                                    </p:anim>
                                    <p:anim calcmode="lin" valueType="num">
                                      <p:cBhvr additive="base">
                                        <p:cTn id="18" dur="500" fill="hold"/>
                                        <p:tgtEl>
                                          <p:spTgt spid="215"/>
                                        </p:tgtEl>
                                        <p:attrNameLst>
                                          <p:attrName>ppt_y</p:attrName>
                                        </p:attrNameLst>
                                      </p:cBhvr>
                                      <p:tavLst>
                                        <p:tav tm="0">
                                          <p:val>
                                            <p:strVal val="0-#ppt_h/2"/>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0-#ppt_w/2"/>
                                          </p:val>
                                        </p:tav>
                                        <p:tav tm="100000">
                                          <p:val>
                                            <p:strVal val="#ppt_x"/>
                                          </p:val>
                                        </p:tav>
                                      </p:tavLst>
                                    </p:anim>
                                    <p:anim calcmode="lin" valueType="num">
                                      <p:cBhvr additive="base">
                                        <p:cTn id="2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0-#ppt_w/2"/>
                                          </p:val>
                                        </p:tav>
                                        <p:tav tm="100000">
                                          <p:val>
                                            <p:strVal val="#ppt_x"/>
                                          </p:val>
                                        </p:tav>
                                      </p:tavLst>
                                    </p:anim>
                                    <p:anim calcmode="lin" valueType="num">
                                      <p:cBhvr additive="base">
                                        <p:cTn id="3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0-#ppt_w/2"/>
                                          </p:val>
                                        </p:tav>
                                        <p:tav tm="100000">
                                          <p:val>
                                            <p:strVal val="#ppt_x"/>
                                          </p:val>
                                        </p:tav>
                                      </p:tavLst>
                                    </p:anim>
                                    <p:anim calcmode="lin" valueType="num">
                                      <p:cBhvr additive="base">
                                        <p:cTn id="3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P spid="217" grpId="0" animBg="1"/>
      <p:bldP spid="218" grpId="0" animBg="1"/>
    </p:bldLst>
  </p:timing>
</p:sld>
</file>

<file path=ppt/theme/theme1.xml><?xml version="1.0" encoding="utf-8"?>
<a:theme xmlns:a="http://schemas.openxmlformats.org/drawingml/2006/main"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333</TotalTime>
  <Words>2124</Words>
  <Application>Microsoft Macintosh PowerPoint</Application>
  <PresentationFormat>Custom</PresentationFormat>
  <Paragraphs>197</Paragraphs>
  <Slides>25</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Yu Mincho</vt:lpstr>
      <vt:lpstr>Yu Mincho Demibold</vt:lpstr>
      <vt:lpstr>Agency FB</vt:lpstr>
      <vt:lpstr>Avenir Book</vt:lpstr>
      <vt:lpstr>Avenir Heavy</vt:lpstr>
      <vt:lpstr>Helvetica Neue</vt:lpstr>
      <vt:lpstr>Helvetica Neue Medium</vt:lpstr>
      <vt:lpstr>Times Roman</vt:lpstr>
      <vt:lpstr>Yu Mincho Regular</vt:lpstr>
      <vt:lpstr>20_BasicBlack</vt:lpstr>
      <vt:lpstr>PowerPoint Presentation</vt:lpstr>
      <vt:lpstr>PowerPoint Presentation</vt:lpstr>
      <vt:lpstr>Table of contents</vt:lpstr>
      <vt:lpstr>Resist short-term gains.</vt:lpstr>
      <vt:lpstr>Limit your losses.</vt:lpstr>
      <vt:lpstr>Forget about the purchase price.</vt:lpstr>
      <vt:lpstr>Avoid following the crowd into fashionable investment choices.</vt:lpstr>
      <vt:lpstr>Don’t let a negative prevailing mood sway  your thinking.</vt:lpstr>
      <vt:lpstr>Never invest in ‘sure-fire’ tips.</vt:lpstr>
      <vt:lpstr>Avoid creating portfolios which are too one-sided. </vt:lpstr>
      <vt:lpstr>Avoid investing cyclically.</vt:lpstr>
      <vt:lpstr>Stay ready for action with good liquidity  management. </vt:lpstr>
      <vt:lpstr>The index is not the be all and end all.</vt:lpstr>
      <vt:lpstr>Do not trust the historical performance of large investment fund companies. </vt:lpstr>
      <vt:lpstr>Endlessly collecting information is not the key to success. </vt:lpstr>
      <vt:lpstr>Don’t sell yourself short.</vt:lpstr>
      <vt:lpstr>Don’t pin the blame on others.</vt:lpstr>
      <vt:lpstr>Avoiding overconfidence:</vt:lpstr>
      <vt:lpstr>Loss aversion and disposition effect:</vt:lpstr>
      <vt:lpstr>Anchoring bias:</vt:lpstr>
      <vt:lpstr>Herd behavior and trend chasing bias:</vt:lpstr>
      <vt:lpstr>Fear of investing and fear of missing out:</vt:lpstr>
      <vt:lpstr>Choice paralysis:</vt:lpstr>
      <vt:lpstr>Compound interest + periodic deposits:</vt:lpstr>
      <vt:lpstr>Have a systematic investment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15</cp:revision>
  <dcterms:modified xsi:type="dcterms:W3CDTF">2022-05-18T12:12:12Z</dcterms:modified>
</cp:coreProperties>
</file>